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6"/>
  </p:notesMasterIdLst>
  <p:sldIdLst>
    <p:sldId id="256" r:id="rId2"/>
    <p:sldId id="259" r:id="rId3"/>
    <p:sldId id="258" r:id="rId4"/>
    <p:sldId id="289" r:id="rId5"/>
    <p:sldId id="290" r:id="rId6"/>
    <p:sldId id="261" r:id="rId7"/>
    <p:sldId id="262" r:id="rId8"/>
    <p:sldId id="263" r:id="rId9"/>
    <p:sldId id="264" r:id="rId10"/>
    <p:sldId id="265" r:id="rId11"/>
    <p:sldId id="269" r:id="rId12"/>
    <p:sldId id="282" r:id="rId13"/>
    <p:sldId id="277" r:id="rId14"/>
    <p:sldId id="270" r:id="rId15"/>
    <p:sldId id="285" r:id="rId16"/>
    <p:sldId id="286" r:id="rId17"/>
    <p:sldId id="287" r:id="rId18"/>
    <p:sldId id="288" r:id="rId19"/>
    <p:sldId id="267" r:id="rId20"/>
    <p:sldId id="284" r:id="rId21"/>
    <p:sldId id="276" r:id="rId22"/>
    <p:sldId id="283" r:id="rId23"/>
    <p:sldId id="271" r:id="rId24"/>
    <p:sldId id="272"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41"/>
    <p:restoredTop sz="94582"/>
  </p:normalViewPr>
  <p:slideViewPr>
    <p:cSldViewPr snapToGrid="0" snapToObjects="1">
      <p:cViewPr varScale="1">
        <p:scale>
          <a:sx n="120" d="100"/>
          <a:sy n="120" d="100"/>
        </p:scale>
        <p:origin x="656" y="176"/>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8-03T01:35:51.971"/>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jpeg>
</file>

<file path=ppt/media/image10.png>
</file>

<file path=ppt/media/image11.tiff>
</file>

<file path=ppt/media/image12.tiff>
</file>

<file path=ppt/media/image13.png>
</file>

<file path=ppt/media/image14.png>
</file>

<file path=ppt/media/image15.tiff>
</file>

<file path=ppt/media/image16.tiff>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5C80C8-74D3-C34B-8B06-ABEA28B5AF43}" type="datetimeFigureOut">
              <a:rPr lang="en-US" smtClean="0"/>
              <a:t>8/3/21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715747-F968-9D42-808E-144DE7200193}" type="slidenum">
              <a:rPr lang="en-US" smtClean="0"/>
              <a:t>‹#›</a:t>
            </a:fld>
            <a:endParaRPr lang="en-US"/>
          </a:p>
        </p:txBody>
      </p:sp>
    </p:spTree>
    <p:extLst>
      <p:ext uri="{BB962C8B-B14F-4D97-AF65-F5344CB8AC3E}">
        <p14:creationId xmlns:p14="http://schemas.microsoft.com/office/powerpoint/2010/main" val="178314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Even though many companies allowed their staff to work remotely before the COVID-19 pandemic hit the world, it became the new norm after that. As the pandemic spread, forcing the world to go into lockdown, business organizations were left with no other option than to switch to online working. As a result, there has been a drastic increase in the number of remote workers, lately.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Since the </a:t>
            </a:r>
            <a:r>
              <a:rPr lang="en-US" sz="1200" b="0" i="0" kern="1200" dirty="0" err="1">
                <a:solidFill>
                  <a:schemeClr val="tx1"/>
                </a:solidFill>
                <a:effectLst/>
                <a:latin typeface="+mn-lt"/>
                <a:ea typeface="+mn-ea"/>
                <a:cs typeface="+mn-cs"/>
              </a:rPr>
              <a:t>begining</a:t>
            </a:r>
            <a:r>
              <a:rPr lang="en-US" sz="1200" b="0" i="0" kern="1200" dirty="0">
                <a:solidFill>
                  <a:schemeClr val="tx1"/>
                </a:solidFill>
                <a:effectLst/>
                <a:latin typeface="+mn-lt"/>
                <a:ea typeface="+mn-ea"/>
                <a:cs typeface="+mn-cs"/>
              </a:rPr>
              <a:t> of </a:t>
            </a:r>
            <a:r>
              <a:rPr lang="en-US" sz="1200" b="0" i="0" kern="1200" dirty="0" err="1">
                <a:solidFill>
                  <a:schemeClr val="tx1"/>
                </a:solidFill>
                <a:effectLst/>
                <a:latin typeface="+mn-lt"/>
                <a:ea typeface="+mn-ea"/>
                <a:cs typeface="+mn-cs"/>
              </a:rPr>
              <a:t>pandemic,to</a:t>
            </a:r>
            <a:r>
              <a:rPr lang="en-US" sz="1200" b="0" i="0" kern="1200" dirty="0">
                <a:solidFill>
                  <a:schemeClr val="tx1"/>
                </a:solidFill>
                <a:effectLst/>
                <a:latin typeface="+mn-lt"/>
                <a:ea typeface="+mn-ea"/>
                <a:cs typeface="+mn-cs"/>
              </a:rPr>
              <a:t> address the people's eagerness and to express their views, the trend of people has moved very fast towards social media platforms. Twitter has emerged as one of the most popular platforms among those.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2</a:t>
            </a:fld>
            <a:endParaRPr lang="en-US"/>
          </a:p>
        </p:txBody>
      </p:sp>
    </p:spTree>
    <p:extLst>
      <p:ext uri="{BB962C8B-B14F-4D97-AF65-F5344CB8AC3E}">
        <p14:creationId xmlns:p14="http://schemas.microsoft.com/office/powerpoint/2010/main" val="7259194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survey on users experience with work from </a:t>
            </a:r>
            <a:r>
              <a:rPr lang="en-US" sz="1200" b="0" i="0" kern="1200" dirty="0" err="1">
                <a:solidFill>
                  <a:schemeClr val="tx1"/>
                </a:solidFill>
                <a:effectLst/>
                <a:latin typeface="+mn-lt"/>
                <a:ea typeface="+mn-ea"/>
                <a:cs typeface="+mn-cs"/>
              </a:rPr>
              <a:t>home,users</a:t>
            </a:r>
            <a:r>
              <a:rPr lang="en-US" sz="1200" b="0" i="0" kern="1200" dirty="0">
                <a:solidFill>
                  <a:schemeClr val="tx1"/>
                </a:solidFill>
                <a:effectLst/>
                <a:latin typeface="+mn-lt"/>
                <a:ea typeface="+mn-ea"/>
                <a:cs typeface="+mn-cs"/>
              </a:rPr>
              <a:t> preference on work </a:t>
            </a:r>
            <a:r>
              <a:rPr lang="en-US" sz="1200" b="0" i="0" kern="1200" dirty="0" err="1">
                <a:solidFill>
                  <a:schemeClr val="tx1"/>
                </a:solidFill>
                <a:effectLst/>
                <a:latin typeface="+mn-lt"/>
                <a:ea typeface="+mn-ea"/>
                <a:cs typeface="+mn-cs"/>
              </a:rPr>
              <a:t>model,what</a:t>
            </a:r>
            <a:r>
              <a:rPr lang="en-US" sz="1200" b="0" i="0" kern="1200" dirty="0">
                <a:solidFill>
                  <a:schemeClr val="tx1"/>
                </a:solidFill>
                <a:effectLst/>
                <a:latin typeface="+mn-lt"/>
                <a:ea typeface="+mn-ea"/>
                <a:cs typeface="+mn-cs"/>
              </a:rPr>
              <a:t> users think future of workplace will look like</a:t>
            </a:r>
          </a:p>
          <a:p>
            <a:r>
              <a:rPr lang="en-US" sz="1200" b="0" i="0" kern="1200" dirty="0">
                <a:solidFill>
                  <a:schemeClr val="tx1"/>
                </a:solidFill>
                <a:effectLst/>
                <a:latin typeface="+mn-lt"/>
                <a:ea typeface="+mn-ea"/>
                <a:cs typeface="+mn-cs"/>
              </a:rPr>
              <a:t>how pandemic changed future of work</a:t>
            </a:r>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16</a:t>
            </a:fld>
            <a:endParaRPr lang="en-US"/>
          </a:p>
        </p:txBody>
      </p:sp>
    </p:spTree>
    <p:extLst>
      <p:ext uri="{BB962C8B-B14F-4D97-AF65-F5344CB8AC3E}">
        <p14:creationId xmlns:p14="http://schemas.microsoft.com/office/powerpoint/2010/main" val="999384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Apple's recent decision to open offices by September and the </a:t>
            </a:r>
            <a:r>
              <a:rPr lang="en-US" sz="1200" b="0" i="0" kern="1200" dirty="0" err="1">
                <a:solidFill>
                  <a:schemeClr val="tx1"/>
                </a:solidFill>
                <a:effectLst/>
                <a:latin typeface="+mn-lt"/>
                <a:ea typeface="+mn-ea"/>
                <a:cs typeface="+mn-cs"/>
              </a:rPr>
              <a:t>respone</a:t>
            </a:r>
            <a:r>
              <a:rPr lang="en-US" sz="1200" b="0" i="0" kern="1200" dirty="0">
                <a:solidFill>
                  <a:schemeClr val="tx1"/>
                </a:solidFill>
                <a:effectLst/>
                <a:latin typeface="+mn-lt"/>
                <a:ea typeface="+mn-ea"/>
                <a:cs typeface="+mn-cs"/>
              </a:rPr>
              <a:t> from employees on this decision.</a:t>
            </a:r>
          </a:p>
          <a:p>
            <a:r>
              <a:rPr lang="en-US" sz="1200" b="0" i="0" kern="1200" dirty="0">
                <a:solidFill>
                  <a:schemeClr val="tx1"/>
                </a:solidFill>
                <a:effectLst/>
                <a:latin typeface="+mn-lt"/>
                <a:ea typeface="+mn-ea"/>
                <a:cs typeface="+mn-cs"/>
              </a:rPr>
              <a:t> hybrid work </a:t>
            </a:r>
            <a:r>
              <a:rPr lang="en-US" sz="1200" b="0" i="0" kern="1200" dirty="0" err="1">
                <a:solidFill>
                  <a:schemeClr val="tx1"/>
                </a:solidFill>
                <a:effectLst/>
                <a:latin typeface="+mn-lt"/>
                <a:ea typeface="+mn-ea"/>
                <a:cs typeface="+mn-cs"/>
              </a:rPr>
              <a:t>flexibility,preference</a:t>
            </a:r>
            <a:r>
              <a:rPr lang="en-US" sz="1200" b="0" i="0" kern="1200" dirty="0">
                <a:solidFill>
                  <a:schemeClr val="tx1"/>
                </a:solidFill>
                <a:effectLst/>
                <a:latin typeface="+mn-lt"/>
                <a:ea typeface="+mn-ea"/>
                <a:cs typeface="+mn-cs"/>
              </a:rPr>
              <a:t> on hybrid </a:t>
            </a:r>
            <a:r>
              <a:rPr lang="en-US" sz="1200" b="0" i="0" kern="1200" dirty="0" err="1">
                <a:solidFill>
                  <a:schemeClr val="tx1"/>
                </a:solidFill>
                <a:effectLst/>
                <a:latin typeface="+mn-lt"/>
                <a:ea typeface="+mn-ea"/>
                <a:cs typeface="+mn-cs"/>
              </a:rPr>
              <a:t>work,challenges</a:t>
            </a:r>
            <a:r>
              <a:rPr lang="en-US" sz="1200" b="0" i="0" kern="1200" dirty="0">
                <a:solidFill>
                  <a:schemeClr val="tx1"/>
                </a:solidFill>
                <a:effectLst/>
                <a:latin typeface="+mn-lt"/>
                <a:ea typeface="+mn-ea"/>
                <a:cs typeface="+mn-cs"/>
              </a:rPr>
              <a:t> with hybrid work</a:t>
            </a:r>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17</a:t>
            </a:fld>
            <a:endParaRPr lang="en-US"/>
          </a:p>
        </p:txBody>
      </p:sp>
    </p:spTree>
    <p:extLst>
      <p:ext uri="{BB962C8B-B14F-4D97-AF65-F5344CB8AC3E}">
        <p14:creationId xmlns:p14="http://schemas.microsoft.com/office/powerpoint/2010/main" val="29770498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18</a:t>
            </a:fld>
            <a:endParaRPr lang="en-US"/>
          </a:p>
        </p:txBody>
      </p:sp>
    </p:spTree>
    <p:extLst>
      <p:ext uri="{BB962C8B-B14F-4D97-AF65-F5344CB8AC3E}">
        <p14:creationId xmlns:p14="http://schemas.microsoft.com/office/powerpoint/2010/main" val="912344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BD715747-F968-9D42-808E-144DE7200193}" type="slidenum">
              <a:rPr lang="en-US" smtClean="0"/>
              <a:t>19</a:t>
            </a:fld>
            <a:endParaRPr lang="en-US"/>
          </a:p>
        </p:txBody>
      </p:sp>
    </p:spTree>
    <p:extLst>
      <p:ext uri="{BB962C8B-B14F-4D97-AF65-F5344CB8AC3E}">
        <p14:creationId xmlns:p14="http://schemas.microsoft.com/office/powerpoint/2010/main" val="13409411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20</a:t>
            </a:fld>
            <a:endParaRPr lang="en-US"/>
          </a:p>
        </p:txBody>
      </p:sp>
    </p:spTree>
    <p:extLst>
      <p:ext uri="{BB962C8B-B14F-4D97-AF65-F5344CB8AC3E}">
        <p14:creationId xmlns:p14="http://schemas.microsoft.com/office/powerpoint/2010/main" val="27441851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22</a:t>
            </a:fld>
            <a:endParaRPr lang="en-US"/>
          </a:p>
        </p:txBody>
      </p:sp>
    </p:spTree>
    <p:extLst>
      <p:ext uri="{BB962C8B-B14F-4D97-AF65-F5344CB8AC3E}">
        <p14:creationId xmlns:p14="http://schemas.microsoft.com/office/powerpoint/2010/main" val="39867310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4</a:t>
            </a:fld>
            <a:endParaRPr lang="en-US"/>
          </a:p>
        </p:txBody>
      </p:sp>
    </p:spTree>
    <p:extLst>
      <p:ext uri="{BB962C8B-B14F-4D97-AF65-F5344CB8AC3E}">
        <p14:creationId xmlns:p14="http://schemas.microsoft.com/office/powerpoint/2010/main" val="2832760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5</a:t>
            </a:fld>
            <a:endParaRPr lang="en-US"/>
          </a:p>
        </p:txBody>
      </p:sp>
    </p:spTree>
    <p:extLst>
      <p:ext uri="{BB962C8B-B14F-4D97-AF65-F5344CB8AC3E}">
        <p14:creationId xmlns:p14="http://schemas.microsoft.com/office/powerpoint/2010/main" val="30775783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7</a:t>
            </a:fld>
            <a:endParaRPr lang="en-US"/>
          </a:p>
        </p:txBody>
      </p:sp>
    </p:spTree>
    <p:extLst>
      <p:ext uri="{BB962C8B-B14F-4D97-AF65-F5344CB8AC3E}">
        <p14:creationId xmlns:p14="http://schemas.microsoft.com/office/powerpoint/2010/main" val="29434152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11</a:t>
            </a:fld>
            <a:endParaRPr lang="en-US"/>
          </a:p>
        </p:txBody>
      </p:sp>
    </p:spTree>
    <p:extLst>
      <p:ext uri="{BB962C8B-B14F-4D97-AF65-F5344CB8AC3E}">
        <p14:creationId xmlns:p14="http://schemas.microsoft.com/office/powerpoint/2010/main" val="13236414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12</a:t>
            </a:fld>
            <a:endParaRPr lang="en-US"/>
          </a:p>
        </p:txBody>
      </p:sp>
    </p:spTree>
    <p:extLst>
      <p:ext uri="{BB962C8B-B14F-4D97-AF65-F5344CB8AC3E}">
        <p14:creationId xmlns:p14="http://schemas.microsoft.com/office/powerpoint/2010/main" val="37366697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13</a:t>
            </a:fld>
            <a:endParaRPr lang="en-US"/>
          </a:p>
        </p:txBody>
      </p:sp>
    </p:spTree>
    <p:extLst>
      <p:ext uri="{BB962C8B-B14F-4D97-AF65-F5344CB8AC3E}">
        <p14:creationId xmlns:p14="http://schemas.microsoft.com/office/powerpoint/2010/main" val="6408358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14</a:t>
            </a:fld>
            <a:endParaRPr lang="en-US"/>
          </a:p>
        </p:txBody>
      </p:sp>
    </p:spTree>
    <p:extLst>
      <p:ext uri="{BB962C8B-B14F-4D97-AF65-F5344CB8AC3E}">
        <p14:creationId xmlns:p14="http://schemas.microsoft.com/office/powerpoint/2010/main" val="1091303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how mental health has been effected post </a:t>
            </a:r>
            <a:r>
              <a:rPr lang="en-US" sz="1200" b="0" i="0" kern="1200" dirty="0" err="1">
                <a:solidFill>
                  <a:schemeClr val="tx1"/>
                </a:solidFill>
                <a:effectLst/>
                <a:latin typeface="+mn-lt"/>
                <a:ea typeface="+mn-ea"/>
                <a:cs typeface="+mn-cs"/>
              </a:rPr>
              <a:t>pandemic,tips</a:t>
            </a:r>
            <a:r>
              <a:rPr lang="en-US" sz="1200" b="0" i="0" kern="1200" dirty="0">
                <a:solidFill>
                  <a:schemeClr val="tx1"/>
                </a:solidFill>
                <a:effectLst/>
                <a:latin typeface="+mn-lt"/>
                <a:ea typeface="+mn-ea"/>
                <a:cs typeface="+mn-cs"/>
              </a:rPr>
              <a:t> to maintain mental health.</a:t>
            </a:r>
          </a:p>
          <a:p>
            <a:r>
              <a:rPr lang="en-US" sz="1200" b="0" i="0" kern="1200" dirty="0">
                <a:solidFill>
                  <a:schemeClr val="tx1"/>
                </a:solidFill>
                <a:effectLst/>
                <a:latin typeface="+mn-lt"/>
                <a:ea typeface="+mn-ea"/>
                <a:cs typeface="+mn-cs"/>
              </a:rPr>
              <a:t>tips to maintain work life </a:t>
            </a:r>
            <a:r>
              <a:rPr lang="en-US" sz="1200" b="0" i="0" kern="1200" dirty="0" err="1">
                <a:solidFill>
                  <a:schemeClr val="tx1"/>
                </a:solidFill>
                <a:effectLst/>
                <a:latin typeface="+mn-lt"/>
                <a:ea typeface="+mn-ea"/>
                <a:cs typeface="+mn-cs"/>
              </a:rPr>
              <a:t>balance,impact</a:t>
            </a:r>
            <a:r>
              <a:rPr lang="en-US" sz="1200" b="0" i="0" kern="1200" dirty="0">
                <a:solidFill>
                  <a:schemeClr val="tx1"/>
                </a:solidFill>
                <a:effectLst/>
                <a:latin typeface="+mn-lt"/>
                <a:ea typeface="+mn-ea"/>
                <a:cs typeface="+mn-cs"/>
              </a:rPr>
              <a:t> of work from home on work life balance</a:t>
            </a:r>
            <a:endParaRPr lang="en-US" dirty="0"/>
          </a:p>
        </p:txBody>
      </p:sp>
      <p:sp>
        <p:nvSpPr>
          <p:cNvPr id="4" name="Slide Number Placeholder 3"/>
          <p:cNvSpPr>
            <a:spLocks noGrp="1"/>
          </p:cNvSpPr>
          <p:nvPr>
            <p:ph type="sldNum" sz="quarter" idx="5"/>
          </p:nvPr>
        </p:nvSpPr>
        <p:spPr/>
        <p:txBody>
          <a:bodyPr/>
          <a:lstStyle/>
          <a:p>
            <a:fld id="{BD715747-F968-9D42-808E-144DE7200193}" type="slidenum">
              <a:rPr lang="en-US" smtClean="0"/>
              <a:t>15</a:t>
            </a:fld>
            <a:endParaRPr lang="en-US"/>
          </a:p>
        </p:txBody>
      </p:sp>
    </p:spTree>
    <p:extLst>
      <p:ext uri="{BB962C8B-B14F-4D97-AF65-F5344CB8AC3E}">
        <p14:creationId xmlns:p14="http://schemas.microsoft.com/office/powerpoint/2010/main" val="35636666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8/3/21</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81992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8/3/21</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851835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8/3/21</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129191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8/3/21</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85831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8/3/21</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621713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8/3/21</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269548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8/3/21</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654529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8/3/21</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16736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8/3/21</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7098398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8/3/21</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2161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8/3/21</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97126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8/3/21</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426126819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customXml" Target="../ink/ink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9" name="Rectangle 138">
            <a:extLst>
              <a:ext uri="{FF2B5EF4-FFF2-40B4-BE49-F238E27FC236}">
                <a16:creationId xmlns:a16="http://schemas.microsoft.com/office/drawing/2014/main" id="{CFA5B9DB-0BF9-4260-A97B-936524F96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Mike Khouw Sees Unusual Options Activity In Twitter">
            <a:extLst>
              <a:ext uri="{FF2B5EF4-FFF2-40B4-BE49-F238E27FC236}">
                <a16:creationId xmlns:a16="http://schemas.microsoft.com/office/drawing/2014/main" id="{3F0E3A00-266F-954D-A2E7-5DDEA29DF690}"/>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6755" b="8245"/>
          <a:stretch/>
        </p:blipFill>
        <p:spPr bwMode="auto">
          <a:xfrm>
            <a:off x="20" y="10"/>
            <a:ext cx="12191979" cy="6857990"/>
          </a:xfrm>
          <a:prstGeom prst="rect">
            <a:avLst/>
          </a:prstGeom>
          <a:noFill/>
          <a:extLst>
            <a:ext uri="{909E8E84-426E-40DD-AFC4-6F175D3DCCD1}">
              <a14:hiddenFill xmlns:a14="http://schemas.microsoft.com/office/drawing/2010/main">
                <a:solidFill>
                  <a:srgbClr val="FFFFFF"/>
                </a:solidFill>
              </a14:hiddenFill>
            </a:ext>
          </a:extLst>
        </p:spPr>
      </p:pic>
      <p:sp>
        <p:nvSpPr>
          <p:cNvPr id="141" name="Freeform: Shape 140">
            <a:extLst>
              <a:ext uri="{FF2B5EF4-FFF2-40B4-BE49-F238E27FC236}">
                <a16:creationId xmlns:a16="http://schemas.microsoft.com/office/drawing/2014/main" id="{59824785-89B4-4433-955A-F2C847B153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859" y="614291"/>
            <a:ext cx="10577516" cy="5566372"/>
          </a:xfrm>
          <a:custGeom>
            <a:avLst/>
            <a:gdLst>
              <a:gd name="connsiteX0" fmla="*/ 2871593 w 10577516"/>
              <a:gd name="connsiteY0" fmla="*/ 5218333 h 5566372"/>
              <a:gd name="connsiteX1" fmla="*/ 3890441 w 10577516"/>
              <a:gd name="connsiteY1" fmla="*/ 5441298 h 5566372"/>
              <a:gd name="connsiteX2" fmla="*/ 4931282 w 10577516"/>
              <a:gd name="connsiteY2" fmla="*/ 5506891 h 5566372"/>
              <a:gd name="connsiteX3" fmla="*/ 2871593 w 10577516"/>
              <a:gd name="connsiteY3" fmla="*/ 5218333 h 5566372"/>
              <a:gd name="connsiteX4" fmla="*/ 4720395 w 10577516"/>
              <a:gd name="connsiteY4" fmla="*/ 128662 h 5566372"/>
              <a:gd name="connsiteX5" fmla="*/ 3554723 w 10577516"/>
              <a:gd name="connsiteY5" fmla="*/ 250059 h 5566372"/>
              <a:gd name="connsiteX6" fmla="*/ 2497230 w 10577516"/>
              <a:gd name="connsiteY6" fmla="*/ 530354 h 5566372"/>
              <a:gd name="connsiteX7" fmla="*/ 2960194 w 10577516"/>
              <a:gd name="connsiteY7" fmla="*/ 403237 h 5566372"/>
              <a:gd name="connsiteX8" fmla="*/ 3980314 w 10577516"/>
              <a:gd name="connsiteY8" fmla="*/ 212560 h 5566372"/>
              <a:gd name="connsiteX9" fmla="*/ 4677428 w 10577516"/>
              <a:gd name="connsiteY9" fmla="*/ 139593 h 5566372"/>
              <a:gd name="connsiteX10" fmla="*/ 4760675 w 10577516"/>
              <a:gd name="connsiteY10" fmla="*/ 134906 h 5566372"/>
              <a:gd name="connsiteX11" fmla="*/ 4792997 w 10577516"/>
              <a:gd name="connsiteY11" fmla="*/ 130123 h 5566372"/>
              <a:gd name="connsiteX12" fmla="*/ 4798006 w 10577516"/>
              <a:gd name="connsiteY12" fmla="*/ 130828 h 5566372"/>
              <a:gd name="connsiteX13" fmla="*/ 4798006 w 10577516"/>
              <a:gd name="connsiteY13" fmla="*/ 129381 h 5566372"/>
              <a:gd name="connsiteX14" fmla="*/ 4792997 w 10577516"/>
              <a:gd name="connsiteY14" fmla="*/ 130123 h 5566372"/>
              <a:gd name="connsiteX15" fmla="*/ 4788863 w 10577516"/>
              <a:gd name="connsiteY15" fmla="*/ 129541 h 5566372"/>
              <a:gd name="connsiteX16" fmla="*/ 4720395 w 10577516"/>
              <a:gd name="connsiteY16" fmla="*/ 128662 h 5566372"/>
              <a:gd name="connsiteX17" fmla="*/ 6438297 w 10577516"/>
              <a:gd name="connsiteY17" fmla="*/ 19 h 5566372"/>
              <a:gd name="connsiteX18" fmla="*/ 7523724 w 10577516"/>
              <a:gd name="connsiteY18" fmla="*/ 104129 h 5566372"/>
              <a:gd name="connsiteX19" fmla="*/ 8525668 w 10577516"/>
              <a:gd name="connsiteY19" fmla="*/ 421922 h 5566372"/>
              <a:gd name="connsiteX20" fmla="*/ 9518204 w 10577516"/>
              <a:gd name="connsiteY20" fmla="*/ 1055605 h 5566372"/>
              <a:gd name="connsiteX21" fmla="*/ 10008242 w 10577516"/>
              <a:gd name="connsiteY21" fmla="*/ 1589500 h 5566372"/>
              <a:gd name="connsiteX22" fmla="*/ 10325274 w 10577516"/>
              <a:gd name="connsiteY22" fmla="*/ 2051574 h 5566372"/>
              <a:gd name="connsiteX23" fmla="*/ 10565908 w 10577516"/>
              <a:gd name="connsiteY23" fmla="*/ 2649028 h 5566372"/>
              <a:gd name="connsiteX24" fmla="*/ 10542137 w 10577516"/>
              <a:gd name="connsiteY24" fmla="*/ 2966823 h 5566372"/>
              <a:gd name="connsiteX25" fmla="*/ 10513789 w 10577516"/>
              <a:gd name="connsiteY25" fmla="*/ 3066355 h 5566372"/>
              <a:gd name="connsiteX26" fmla="*/ 10417308 w 10577516"/>
              <a:gd name="connsiteY26" fmla="*/ 3369150 h 5566372"/>
              <a:gd name="connsiteX27" fmla="*/ 9794430 w 10577516"/>
              <a:gd name="connsiteY27" fmla="*/ 4220840 h 5566372"/>
              <a:gd name="connsiteX28" fmla="*/ 8719522 w 10577516"/>
              <a:gd name="connsiteY28" fmla="*/ 4888463 h 5566372"/>
              <a:gd name="connsiteX29" fmla="*/ 7693808 w 10577516"/>
              <a:gd name="connsiteY29" fmla="*/ 5234223 h 5566372"/>
              <a:gd name="connsiteX30" fmla="*/ 7092669 w 10577516"/>
              <a:gd name="connsiteY30" fmla="*/ 5363248 h 5566372"/>
              <a:gd name="connsiteX31" fmla="*/ 6240978 w 10577516"/>
              <a:gd name="connsiteY31" fmla="*/ 5507272 h 5566372"/>
              <a:gd name="connsiteX32" fmla="*/ 5462508 w 10577516"/>
              <a:gd name="connsiteY32" fmla="*/ 5559010 h 5566372"/>
              <a:gd name="connsiteX33" fmla="*/ 4386329 w 10577516"/>
              <a:gd name="connsiteY33" fmla="*/ 5548839 h 5566372"/>
              <a:gd name="connsiteX34" fmla="*/ 3501461 w 10577516"/>
              <a:gd name="connsiteY34" fmla="*/ 5432782 h 5566372"/>
              <a:gd name="connsiteX35" fmla="*/ 2624348 w 10577516"/>
              <a:gd name="connsiteY35" fmla="*/ 5200409 h 5566372"/>
              <a:gd name="connsiteX36" fmla="*/ 2221385 w 10577516"/>
              <a:gd name="connsiteY36" fmla="*/ 5053589 h 5566372"/>
              <a:gd name="connsiteX37" fmla="*/ 1173934 w 10577516"/>
              <a:gd name="connsiteY37" fmla="*/ 4636388 h 5566372"/>
              <a:gd name="connsiteX38" fmla="*/ 438176 w 10577516"/>
              <a:gd name="connsiteY38" fmla="*/ 4080883 h 5566372"/>
              <a:gd name="connsiteX39" fmla="*/ 18687 w 10577516"/>
              <a:gd name="connsiteY39" fmla="*/ 2942161 h 5566372"/>
              <a:gd name="connsiteX40" fmla="*/ 0 w 10577516"/>
              <a:gd name="connsiteY40" fmla="*/ 2832713 h 5566372"/>
              <a:gd name="connsiteX41" fmla="*/ 0 w 10577516"/>
              <a:gd name="connsiteY41" fmla="*/ 2747290 h 5566372"/>
              <a:gd name="connsiteX42" fmla="*/ 14746 w 10577516"/>
              <a:gd name="connsiteY42" fmla="*/ 2661993 h 5566372"/>
              <a:gd name="connsiteX43" fmla="*/ 292753 w 10577516"/>
              <a:gd name="connsiteY43" fmla="*/ 1968947 h 5566372"/>
              <a:gd name="connsiteX44" fmla="*/ 923893 w 10577516"/>
              <a:gd name="connsiteY44" fmla="*/ 1299417 h 5566372"/>
              <a:gd name="connsiteX45" fmla="*/ 2035538 w 10577516"/>
              <a:gd name="connsiteY45" fmla="*/ 648828 h 5566372"/>
              <a:gd name="connsiteX46" fmla="*/ 3545571 w 10577516"/>
              <a:gd name="connsiteY46" fmla="*/ 196289 h 5566372"/>
              <a:gd name="connsiteX47" fmla="*/ 5211705 w 10577516"/>
              <a:gd name="connsiteY47" fmla="*/ 78323 h 5566372"/>
              <a:gd name="connsiteX48" fmla="*/ 5467720 w 10577516"/>
              <a:gd name="connsiteY48" fmla="*/ 77052 h 5566372"/>
              <a:gd name="connsiteX49" fmla="*/ 6073564 w 10577516"/>
              <a:gd name="connsiteY49" fmla="*/ 11840 h 5566372"/>
              <a:gd name="connsiteX50" fmla="*/ 6438297 w 10577516"/>
              <a:gd name="connsiteY50" fmla="*/ 19 h 556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77516" h="5566372">
                <a:moveTo>
                  <a:pt x="2871593" y="5218333"/>
                </a:moveTo>
                <a:cubicBezTo>
                  <a:pt x="2990956" y="5269180"/>
                  <a:pt x="3517223" y="5383586"/>
                  <a:pt x="3890441" y="5441298"/>
                </a:cubicBezTo>
                <a:cubicBezTo>
                  <a:pt x="4162855" y="5483248"/>
                  <a:pt x="4828063" y="5526341"/>
                  <a:pt x="4931282" y="5506891"/>
                </a:cubicBezTo>
                <a:cubicBezTo>
                  <a:pt x="4236330" y="5449560"/>
                  <a:pt x="3552816" y="5364900"/>
                  <a:pt x="2871593" y="5218333"/>
                </a:cubicBezTo>
                <a:close/>
                <a:moveTo>
                  <a:pt x="4720395" y="128662"/>
                </a:moveTo>
                <a:cubicBezTo>
                  <a:pt x="4329266" y="138551"/>
                  <a:pt x="3939509" y="179153"/>
                  <a:pt x="3554723" y="250059"/>
                </a:cubicBezTo>
                <a:cubicBezTo>
                  <a:pt x="3195336" y="315207"/>
                  <a:pt x="2841707" y="408943"/>
                  <a:pt x="2497230" y="530354"/>
                </a:cubicBezTo>
                <a:cubicBezTo>
                  <a:pt x="2650917" y="485354"/>
                  <a:pt x="2804728" y="441372"/>
                  <a:pt x="2960194" y="403237"/>
                </a:cubicBezTo>
                <a:cubicBezTo>
                  <a:pt x="3296586" y="321538"/>
                  <a:pt x="3637121" y="257890"/>
                  <a:pt x="3980314" y="212560"/>
                </a:cubicBezTo>
                <a:cubicBezTo>
                  <a:pt x="4212050" y="181797"/>
                  <a:pt x="4444422" y="158280"/>
                  <a:pt x="4677428" y="139593"/>
                </a:cubicBezTo>
                <a:cubicBezTo>
                  <a:pt x="4704949" y="137369"/>
                  <a:pt x="4732915" y="137369"/>
                  <a:pt x="4760675" y="134906"/>
                </a:cubicBezTo>
                <a:lnTo>
                  <a:pt x="4792997" y="130123"/>
                </a:lnTo>
                <a:lnTo>
                  <a:pt x="4798006" y="130828"/>
                </a:lnTo>
                <a:lnTo>
                  <a:pt x="4798006" y="129381"/>
                </a:lnTo>
                <a:lnTo>
                  <a:pt x="4792997" y="130123"/>
                </a:lnTo>
                <a:lnTo>
                  <a:pt x="4788863" y="129541"/>
                </a:lnTo>
                <a:cubicBezTo>
                  <a:pt x="4766106" y="127801"/>
                  <a:pt x="4743237" y="127505"/>
                  <a:pt x="4720395" y="128662"/>
                </a:cubicBezTo>
                <a:close/>
                <a:moveTo>
                  <a:pt x="6438297" y="19"/>
                </a:moveTo>
                <a:cubicBezTo>
                  <a:pt x="6802322" y="-887"/>
                  <a:pt x="7164203" y="31671"/>
                  <a:pt x="7523724" y="104129"/>
                </a:cubicBezTo>
                <a:cubicBezTo>
                  <a:pt x="7868594" y="172060"/>
                  <a:pt x="8204694" y="278661"/>
                  <a:pt x="8525668" y="421922"/>
                </a:cubicBezTo>
                <a:cubicBezTo>
                  <a:pt x="8886414" y="582180"/>
                  <a:pt x="9221001" y="795802"/>
                  <a:pt x="9518204" y="1055605"/>
                </a:cubicBezTo>
                <a:cubicBezTo>
                  <a:pt x="9701176" y="1214502"/>
                  <a:pt x="9865578" y="1393612"/>
                  <a:pt x="10008242" y="1589500"/>
                </a:cubicBezTo>
                <a:cubicBezTo>
                  <a:pt x="10117308" y="1741190"/>
                  <a:pt x="10222982" y="1895218"/>
                  <a:pt x="10325274" y="2051574"/>
                </a:cubicBezTo>
                <a:cubicBezTo>
                  <a:pt x="10446215" y="2231789"/>
                  <a:pt x="10528180" y="2435291"/>
                  <a:pt x="10565908" y="2649028"/>
                </a:cubicBezTo>
                <a:cubicBezTo>
                  <a:pt x="10584595" y="2757459"/>
                  <a:pt x="10583451" y="2862839"/>
                  <a:pt x="10542137" y="2966823"/>
                </a:cubicBezTo>
                <a:cubicBezTo>
                  <a:pt x="10530023" y="2999186"/>
                  <a:pt x="10520540" y="3032466"/>
                  <a:pt x="10513789" y="3066355"/>
                </a:cubicBezTo>
                <a:cubicBezTo>
                  <a:pt x="10490298" y="3169843"/>
                  <a:pt x="10458023" y="3271142"/>
                  <a:pt x="10417308" y="3369150"/>
                </a:cubicBezTo>
                <a:cubicBezTo>
                  <a:pt x="10279257" y="3703851"/>
                  <a:pt x="10062140" y="3980714"/>
                  <a:pt x="9794430" y="4220840"/>
                </a:cubicBezTo>
                <a:cubicBezTo>
                  <a:pt x="9475364" y="4506346"/>
                  <a:pt x="9109391" y="4716599"/>
                  <a:pt x="8719522" y="4888463"/>
                </a:cubicBezTo>
                <a:cubicBezTo>
                  <a:pt x="8388126" y="5034394"/>
                  <a:pt x="8044526" y="5145368"/>
                  <a:pt x="7693808" y="5234223"/>
                </a:cubicBezTo>
                <a:cubicBezTo>
                  <a:pt x="7495123" y="5285070"/>
                  <a:pt x="7294022" y="5324223"/>
                  <a:pt x="7092669" y="5363248"/>
                </a:cubicBezTo>
                <a:cubicBezTo>
                  <a:pt x="6809577" y="5418035"/>
                  <a:pt x="6527120" y="5474730"/>
                  <a:pt x="6240978" y="5507272"/>
                </a:cubicBezTo>
                <a:cubicBezTo>
                  <a:pt x="5982166" y="5536509"/>
                  <a:pt x="5722845" y="5554814"/>
                  <a:pt x="5462508" y="5559010"/>
                </a:cubicBezTo>
                <a:cubicBezTo>
                  <a:pt x="5103782" y="5564730"/>
                  <a:pt x="4744928" y="5576298"/>
                  <a:pt x="4386329" y="5548839"/>
                </a:cubicBezTo>
                <a:cubicBezTo>
                  <a:pt x="4089394" y="5527103"/>
                  <a:pt x="3793960" y="5488344"/>
                  <a:pt x="3501461" y="5432782"/>
                </a:cubicBezTo>
                <a:cubicBezTo>
                  <a:pt x="3204247" y="5374930"/>
                  <a:pt x="2911229" y="5297299"/>
                  <a:pt x="2624348" y="5200409"/>
                </a:cubicBezTo>
                <a:cubicBezTo>
                  <a:pt x="2488841" y="5154775"/>
                  <a:pt x="2358417" y="5094775"/>
                  <a:pt x="2221385" y="5053589"/>
                </a:cubicBezTo>
                <a:cubicBezTo>
                  <a:pt x="1859988" y="4945157"/>
                  <a:pt x="1506856" y="4815878"/>
                  <a:pt x="1173934" y="4636388"/>
                </a:cubicBezTo>
                <a:cubicBezTo>
                  <a:pt x="900250" y="4488931"/>
                  <a:pt x="647539" y="4313508"/>
                  <a:pt x="438176" y="4080883"/>
                </a:cubicBezTo>
                <a:cubicBezTo>
                  <a:pt x="146695" y="3757114"/>
                  <a:pt x="3178" y="3378811"/>
                  <a:pt x="18687" y="2942161"/>
                </a:cubicBezTo>
                <a:cubicBezTo>
                  <a:pt x="19582" y="2904814"/>
                  <a:pt x="13236" y="2867645"/>
                  <a:pt x="0" y="2832713"/>
                </a:cubicBezTo>
                <a:lnTo>
                  <a:pt x="0" y="2747290"/>
                </a:lnTo>
                <a:cubicBezTo>
                  <a:pt x="13474" y="2720341"/>
                  <a:pt x="10296" y="2690468"/>
                  <a:pt x="14746" y="2661993"/>
                </a:cubicBezTo>
                <a:cubicBezTo>
                  <a:pt x="54533" y="2409665"/>
                  <a:pt x="152923" y="2181106"/>
                  <a:pt x="292753" y="1968947"/>
                </a:cubicBezTo>
                <a:cubicBezTo>
                  <a:pt x="464108" y="1708991"/>
                  <a:pt x="680970" y="1491747"/>
                  <a:pt x="923893" y="1299417"/>
                </a:cubicBezTo>
                <a:cubicBezTo>
                  <a:pt x="1263678" y="1030182"/>
                  <a:pt x="1638930" y="820945"/>
                  <a:pt x="2035538" y="648828"/>
                </a:cubicBezTo>
                <a:cubicBezTo>
                  <a:pt x="2521001" y="438575"/>
                  <a:pt x="3025660" y="291755"/>
                  <a:pt x="3545571" y="196289"/>
                </a:cubicBezTo>
                <a:cubicBezTo>
                  <a:pt x="4094899" y="95674"/>
                  <a:pt x="4653670" y="56116"/>
                  <a:pt x="5211705" y="78323"/>
                </a:cubicBezTo>
                <a:cubicBezTo>
                  <a:pt x="5297128" y="81756"/>
                  <a:pt x="5383313" y="88620"/>
                  <a:pt x="5467720" y="77052"/>
                </a:cubicBezTo>
                <a:cubicBezTo>
                  <a:pt x="5669076" y="49467"/>
                  <a:pt x="5870557" y="24299"/>
                  <a:pt x="6073564" y="11840"/>
                </a:cubicBezTo>
                <a:cubicBezTo>
                  <a:pt x="6195374" y="4340"/>
                  <a:pt x="6316955" y="320"/>
                  <a:pt x="6438297" y="19"/>
                </a:cubicBezTo>
                <a:close/>
              </a:path>
            </a:pathLst>
          </a:custGeom>
          <a:solidFill>
            <a:srgbClr val="2ADDFF"/>
          </a:solidFill>
          <a:ln w="9525" cap="flat">
            <a:noFill/>
            <a:prstDash val="solid"/>
            <a:miter/>
          </a:ln>
        </p:spPr>
        <p:txBody>
          <a:bodyPr rtlCol="0" anchor="ctr"/>
          <a:lstStyle/>
          <a:p>
            <a:endParaRPr lang="en-US"/>
          </a:p>
        </p:txBody>
      </p:sp>
      <p:sp>
        <p:nvSpPr>
          <p:cNvPr id="4" name="TextBox 3">
            <a:extLst>
              <a:ext uri="{FF2B5EF4-FFF2-40B4-BE49-F238E27FC236}">
                <a16:creationId xmlns:a16="http://schemas.microsoft.com/office/drawing/2014/main" id="{4C79AABC-060F-D944-B311-B70FC0E0BCA2}"/>
              </a:ext>
            </a:extLst>
          </p:cNvPr>
          <p:cNvSpPr txBox="1"/>
          <p:nvPr/>
        </p:nvSpPr>
        <p:spPr>
          <a:xfrm>
            <a:off x="2066925" y="1731762"/>
            <a:ext cx="8058150" cy="2453841"/>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8100">
                <a:latin typeface="+mj-lt"/>
                <a:ea typeface="+mj-ea"/>
                <a:cs typeface="+mj-cs"/>
              </a:rPr>
              <a:t>Analysis of Twitter Data</a:t>
            </a:r>
          </a:p>
        </p:txBody>
      </p:sp>
      <p:sp>
        <p:nvSpPr>
          <p:cNvPr id="143" name="Rectangle 6">
            <a:extLst>
              <a:ext uri="{FF2B5EF4-FFF2-40B4-BE49-F238E27FC236}">
                <a16:creationId xmlns:a16="http://schemas.microsoft.com/office/drawing/2014/main" id="{CB2E64D6-3AEB-4AFF-9475-E210F85E0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4194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111299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81" name="Rectangle 80">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ED56C0-0BCF-4F41-A27A-6E95DF5DA791}"/>
              </a:ext>
            </a:extLst>
          </p:cNvPr>
          <p:cNvSpPr>
            <a:spLocks noGrp="1"/>
          </p:cNvSpPr>
          <p:nvPr>
            <p:ph type="title"/>
          </p:nvPr>
        </p:nvSpPr>
        <p:spPr>
          <a:xfrm>
            <a:off x="362435" y="211449"/>
            <a:ext cx="10909640" cy="904970"/>
          </a:xfrm>
        </p:spPr>
        <p:txBody>
          <a:bodyPr vert="horz" lIns="91440" tIns="45720" rIns="91440" bIns="45720" rtlCol="0" anchor="ctr">
            <a:normAutofit/>
          </a:bodyPr>
          <a:lstStyle/>
          <a:p>
            <a:pPr algn="ctr">
              <a:lnSpc>
                <a:spcPct val="90000"/>
              </a:lnSpc>
            </a:pPr>
            <a:r>
              <a:rPr lang="en-US" sz="3600" dirty="0"/>
              <a:t>Most repetitive  hashtags </a:t>
            </a:r>
          </a:p>
        </p:txBody>
      </p:sp>
      <p:pic>
        <p:nvPicPr>
          <p:cNvPr id="14344" name="Picture 8" descr="Chart, bar chart&#10;&#10;Description automatically generated">
            <a:extLst>
              <a:ext uri="{FF2B5EF4-FFF2-40B4-BE49-F238E27FC236}">
                <a16:creationId xmlns:a16="http://schemas.microsoft.com/office/drawing/2014/main" id="{DAA37426-393E-E84F-8F92-E04C00CA6BF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09686" y="1327868"/>
            <a:ext cx="8534401" cy="481343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C9FBCDE-F5A0-2044-A1BE-BF9746CEF4E9}"/>
              </a:ext>
            </a:extLst>
          </p:cNvPr>
          <p:cNvSpPr txBox="1"/>
          <p:nvPr/>
        </p:nvSpPr>
        <p:spPr>
          <a:xfrm>
            <a:off x="9058940" y="3710763"/>
            <a:ext cx="2213135" cy="2246769"/>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Hashtags used in most of the data apart from #remotework and #workfromhome are mostly about remote jobs.</a:t>
            </a:r>
          </a:p>
        </p:txBody>
      </p:sp>
    </p:spTree>
    <p:extLst>
      <p:ext uri="{BB962C8B-B14F-4D97-AF65-F5344CB8AC3E}">
        <p14:creationId xmlns:p14="http://schemas.microsoft.com/office/powerpoint/2010/main" val="4273867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25CA3C-0066-E841-9359-86AA077D4337}"/>
              </a:ext>
            </a:extLst>
          </p:cNvPr>
          <p:cNvSpPr>
            <a:spLocks noGrp="1"/>
          </p:cNvSpPr>
          <p:nvPr>
            <p:ph type="title"/>
          </p:nvPr>
        </p:nvSpPr>
        <p:spPr>
          <a:xfrm>
            <a:off x="4343401" y="1700220"/>
            <a:ext cx="10908792" cy="398367"/>
          </a:xfrm>
        </p:spPr>
        <p:txBody>
          <a:bodyPr vert="horz" lIns="91440" tIns="45720" rIns="91440" bIns="45720" rtlCol="0" anchor="ctr">
            <a:noAutofit/>
          </a:bodyPr>
          <a:lstStyle/>
          <a:p>
            <a:pPr algn="ctr"/>
            <a:r>
              <a:rPr lang="en-US" sz="3600" dirty="0"/>
              <a:t>Cluster 0</a:t>
            </a:r>
          </a:p>
        </p:txBody>
      </p:sp>
      <p:graphicFrame>
        <p:nvGraphicFramePr>
          <p:cNvPr id="21" name="Table 4">
            <a:extLst>
              <a:ext uri="{FF2B5EF4-FFF2-40B4-BE49-F238E27FC236}">
                <a16:creationId xmlns:a16="http://schemas.microsoft.com/office/drawing/2014/main" id="{948EBE15-7FD7-0F47-806E-DEC0D49B5C58}"/>
              </a:ext>
            </a:extLst>
          </p:cNvPr>
          <p:cNvGraphicFramePr>
            <a:graphicFrameLocks noGrp="1"/>
          </p:cNvGraphicFramePr>
          <p:nvPr>
            <p:extLst>
              <p:ext uri="{D42A27DB-BD31-4B8C-83A1-F6EECF244321}">
                <p14:modId xmlns:p14="http://schemas.microsoft.com/office/powerpoint/2010/main" val="4270207098"/>
              </p:ext>
            </p:extLst>
          </p:nvPr>
        </p:nvGraphicFramePr>
        <p:xfrm>
          <a:off x="0" y="0"/>
          <a:ext cx="7634177" cy="2845230"/>
        </p:xfrm>
        <a:graphic>
          <a:graphicData uri="http://schemas.openxmlformats.org/drawingml/2006/table">
            <a:tbl>
              <a:tblPr firstRow="1" bandRow="1">
                <a:tableStyleId>{5C22544A-7EE6-4342-B048-85BDC9FD1C3A}</a:tableStyleId>
              </a:tblPr>
              <a:tblGrid>
                <a:gridCol w="7634177">
                  <a:extLst>
                    <a:ext uri="{9D8B030D-6E8A-4147-A177-3AD203B41FA5}">
                      <a16:colId xmlns:a16="http://schemas.microsoft.com/office/drawing/2014/main" val="2568918135"/>
                    </a:ext>
                  </a:extLst>
                </a:gridCol>
              </a:tblGrid>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Dash is looking to hire a Senior Software Engineer 🔥 • Remote Anywhere • Apply now to be among the first candidates 👇 #javascript #blockchain #tendermint #techjobs #softwaredevelopment #remotejobs #workfromhome #GoRemote https://t.co/VSh91dFfGu</a:t>
                      </a:r>
                    </a:p>
                  </a:txBody>
                  <a:tcPr marL="93558" marR="93558" marT="46779" marB="46779">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 New Remote Jobs: – Brand Experience Designer ➔ https://t.co/qkdqvPA02C – Python Developer ➔ https://t.co/YyGwHJesJN – Customer Success Manager ➔ https://t.co/TsQ2QlXRE9 – Full-Stack Software Engineer ➔ https://t.co/r00lprMxU0 #RemoteWork #Designer #Python #FullStack</a:t>
                      </a:r>
                    </a:p>
                  </a:txBody>
                  <a:tcPr marL="93558" marR="93558" marT="46779" marB="46779">
                    <a:solidFill>
                      <a:schemeClr val="bg1">
                        <a:lumMod val="95000"/>
                      </a:schemeClr>
                    </a:solidFill>
                  </a:tcPr>
                </a:tc>
                <a:extLst>
                  <a:ext uri="{0D108BD9-81ED-4DB2-BD59-A6C34878D82A}">
                    <a16:rowId xmlns:a16="http://schemas.microsoft.com/office/drawing/2014/main" val="1687529946"/>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AhoyConnect is hiring remote for the following roles: 👉 Customer Success Manager 👉 Backend (Ruby) Engineer Apply now 👇 https://t.co/nz5CSRl2u4 #remotework #remotejobs</a:t>
                      </a:r>
                    </a:p>
                  </a:txBody>
                  <a:tcPr marL="93558" marR="93558" marT="46779" marB="46779">
                    <a:solidFill>
                      <a:schemeClr val="bg1">
                        <a:lumMod val="95000"/>
                      </a:schemeClr>
                    </a:solidFill>
                  </a:tcPr>
                </a:tc>
                <a:extLst>
                  <a:ext uri="{0D108BD9-81ED-4DB2-BD59-A6C34878D82A}">
                    <a16:rowId xmlns:a16="http://schemas.microsoft.com/office/drawing/2014/main" val="2420551148"/>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 Nira is hiring remotely for a Software Engineer 🧰 Distributed Systems | Big Data | 100% Remote. #RemoteJob #RemoteWork #BackendDeveloper Apply now! 👇 https://t.co/MELGsgwwpQ🧰-distributed-systems-big-data-100-remote-760897</a:t>
                      </a:r>
                    </a:p>
                  </a:txBody>
                  <a:tcPr marL="93558" marR="93558" marT="46779" marB="46779">
                    <a:solidFill>
                      <a:schemeClr val="bg1">
                        <a:lumMod val="95000"/>
                      </a:schemeClr>
                    </a:solidFill>
                  </a:tcPr>
                </a:tc>
                <a:extLst>
                  <a:ext uri="{0D108BD9-81ED-4DB2-BD59-A6C34878D82A}">
                    <a16:rowId xmlns:a16="http://schemas.microsoft.com/office/drawing/2014/main" val="1393520117"/>
                  </a:ext>
                </a:extLst>
              </a:tr>
              <a:tr h="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We’re looking for people to #JoinTheHerd! #RemoteWork positions available: Senior Software Engineer (full-stack), Platform Solutions: Remote https://t.co/mjduknX7dS</a:t>
                      </a:r>
                    </a:p>
                  </a:txBody>
                  <a:tcPr marL="93558" marR="93558" marT="46779" marB="46779">
                    <a:solidFill>
                      <a:schemeClr val="bg1">
                        <a:lumMod val="95000"/>
                      </a:schemeClr>
                    </a:solidFill>
                  </a:tcPr>
                </a:tc>
                <a:extLst>
                  <a:ext uri="{0D108BD9-81ED-4DB2-BD59-A6C34878D82A}">
                    <a16:rowId xmlns:a16="http://schemas.microsoft.com/office/drawing/2014/main" val="2049525642"/>
                  </a:ext>
                </a:extLst>
              </a:tr>
            </a:tbl>
          </a:graphicData>
        </a:graphic>
      </p:graphicFrame>
      <p:pic>
        <p:nvPicPr>
          <p:cNvPr id="22" name="Picture 4">
            <a:extLst>
              <a:ext uri="{FF2B5EF4-FFF2-40B4-BE49-F238E27FC236}">
                <a16:creationId xmlns:a16="http://schemas.microsoft.com/office/drawing/2014/main" id="{B5BFC69A-06AD-E942-A1DE-8371FAFE54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4475" y="2845230"/>
            <a:ext cx="6864477" cy="3975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11469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25CA3C-0066-E841-9359-86AA077D4337}"/>
              </a:ext>
            </a:extLst>
          </p:cNvPr>
          <p:cNvSpPr>
            <a:spLocks noGrp="1"/>
          </p:cNvSpPr>
          <p:nvPr>
            <p:ph type="title"/>
          </p:nvPr>
        </p:nvSpPr>
        <p:spPr>
          <a:xfrm>
            <a:off x="2803906" y="1490014"/>
            <a:ext cx="10908792" cy="398367"/>
          </a:xfrm>
        </p:spPr>
        <p:txBody>
          <a:bodyPr vert="horz" lIns="91440" tIns="45720" rIns="91440" bIns="45720" rtlCol="0" anchor="ctr">
            <a:noAutofit/>
          </a:bodyPr>
          <a:lstStyle/>
          <a:p>
            <a:pPr algn="ctr"/>
            <a:r>
              <a:rPr lang="en-US" sz="3600" dirty="0"/>
              <a:t>Cluster 0</a:t>
            </a:r>
          </a:p>
        </p:txBody>
      </p:sp>
      <p:graphicFrame>
        <p:nvGraphicFramePr>
          <p:cNvPr id="4" name="Table 4">
            <a:extLst>
              <a:ext uri="{FF2B5EF4-FFF2-40B4-BE49-F238E27FC236}">
                <a16:creationId xmlns:a16="http://schemas.microsoft.com/office/drawing/2014/main" id="{297116E4-4F67-4B45-86B7-131DF0F51A3C}"/>
              </a:ext>
            </a:extLst>
          </p:cNvPr>
          <p:cNvGraphicFramePr>
            <a:graphicFrameLocks noGrp="1"/>
          </p:cNvGraphicFramePr>
          <p:nvPr>
            <p:extLst>
              <p:ext uri="{D42A27DB-BD31-4B8C-83A1-F6EECF244321}">
                <p14:modId xmlns:p14="http://schemas.microsoft.com/office/powerpoint/2010/main" val="2304962516"/>
              </p:ext>
            </p:extLst>
          </p:nvPr>
        </p:nvGraphicFramePr>
        <p:xfrm>
          <a:off x="2803906" y="2866935"/>
          <a:ext cx="9093200" cy="3794760"/>
        </p:xfrm>
        <a:graphic>
          <a:graphicData uri="http://schemas.openxmlformats.org/drawingml/2006/table">
            <a:tbl>
              <a:tblPr firstRow="1" bandRow="1">
                <a:tableStyleId>{5C22544A-7EE6-4342-B048-85BDC9FD1C3A}</a:tableStyleId>
              </a:tblPr>
              <a:tblGrid>
                <a:gridCol w="2698496">
                  <a:extLst>
                    <a:ext uri="{9D8B030D-6E8A-4147-A177-3AD203B41FA5}">
                      <a16:colId xmlns:a16="http://schemas.microsoft.com/office/drawing/2014/main" val="3591725051"/>
                    </a:ext>
                  </a:extLst>
                </a:gridCol>
                <a:gridCol w="586570">
                  <a:extLst>
                    <a:ext uri="{9D8B030D-6E8A-4147-A177-3AD203B41FA5}">
                      <a16:colId xmlns:a16="http://schemas.microsoft.com/office/drawing/2014/main" val="2276220735"/>
                    </a:ext>
                  </a:extLst>
                </a:gridCol>
                <a:gridCol w="440267">
                  <a:extLst>
                    <a:ext uri="{9D8B030D-6E8A-4147-A177-3AD203B41FA5}">
                      <a16:colId xmlns:a16="http://schemas.microsoft.com/office/drawing/2014/main" val="576172016"/>
                    </a:ext>
                  </a:extLst>
                </a:gridCol>
                <a:gridCol w="745067">
                  <a:extLst>
                    <a:ext uri="{9D8B030D-6E8A-4147-A177-3AD203B41FA5}">
                      <a16:colId xmlns:a16="http://schemas.microsoft.com/office/drawing/2014/main" val="476402376"/>
                    </a:ext>
                  </a:extLst>
                </a:gridCol>
                <a:gridCol w="668866">
                  <a:extLst>
                    <a:ext uri="{9D8B030D-6E8A-4147-A177-3AD203B41FA5}">
                      <a16:colId xmlns:a16="http://schemas.microsoft.com/office/drawing/2014/main" val="3662833891"/>
                    </a:ext>
                  </a:extLst>
                </a:gridCol>
                <a:gridCol w="567267">
                  <a:extLst>
                    <a:ext uri="{9D8B030D-6E8A-4147-A177-3AD203B41FA5}">
                      <a16:colId xmlns:a16="http://schemas.microsoft.com/office/drawing/2014/main" val="583678911"/>
                    </a:ext>
                  </a:extLst>
                </a:gridCol>
                <a:gridCol w="1278467">
                  <a:extLst>
                    <a:ext uri="{9D8B030D-6E8A-4147-A177-3AD203B41FA5}">
                      <a16:colId xmlns:a16="http://schemas.microsoft.com/office/drawing/2014/main" val="2232845315"/>
                    </a:ext>
                  </a:extLst>
                </a:gridCol>
                <a:gridCol w="1075266">
                  <a:extLst>
                    <a:ext uri="{9D8B030D-6E8A-4147-A177-3AD203B41FA5}">
                      <a16:colId xmlns:a16="http://schemas.microsoft.com/office/drawing/2014/main" val="145926661"/>
                    </a:ext>
                  </a:extLst>
                </a:gridCol>
                <a:gridCol w="1032934">
                  <a:extLst>
                    <a:ext uri="{9D8B030D-6E8A-4147-A177-3AD203B41FA5}">
                      <a16:colId xmlns:a16="http://schemas.microsoft.com/office/drawing/2014/main" val="3831267657"/>
                    </a:ext>
                  </a:extLst>
                </a:gridCol>
              </a:tblGrid>
              <a:tr h="370840">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Description</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US</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UK</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Canada</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Japan</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India</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Switzerland</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Philippines</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Norway</a:t>
                      </a:r>
                    </a:p>
                  </a:txBody>
                  <a:tcPr>
                    <a:solidFill>
                      <a:schemeClr val="bg1">
                        <a:lumMod val="95000"/>
                      </a:schemeClr>
                    </a:solidFill>
                  </a:tcPr>
                </a:tc>
                <a:extLst>
                  <a:ext uri="{0D108BD9-81ED-4DB2-BD59-A6C34878D82A}">
                    <a16:rowId xmlns:a16="http://schemas.microsoft.com/office/drawing/2014/main" val="264198089"/>
                  </a:ext>
                </a:extLst>
              </a:tr>
              <a:tr h="370840">
                <a:tc>
                  <a:txBody>
                    <a:bodyPr/>
                    <a:lstStyle/>
                    <a:p>
                      <a:pPr algn="ct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Job openings for 'python developer'</a:t>
                      </a: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7</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6</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Job openings for ‘director' level </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7</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2234404398"/>
                  </a:ext>
                </a:extLst>
              </a:tr>
              <a:tr h="370840">
                <a:tc>
                  <a:txBody>
                    <a:bodyPr/>
                    <a:lstStyle/>
                    <a:p>
                      <a:pPr algn="ct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Job openings for 'data analyst</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9</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647985517"/>
                  </a:ext>
                </a:extLst>
              </a:tr>
              <a:tr h="370840">
                <a:tc>
                  <a:txBody>
                    <a:bodyPr/>
                    <a:lstStyle/>
                    <a:p>
                      <a:pPr algn="ct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Job openings for 'cloud infrastructure engineer'</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17</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2</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1622580161"/>
                  </a:ext>
                </a:extLst>
              </a:tr>
              <a:tr h="370840">
                <a:tc>
                  <a:txBody>
                    <a:bodyPr/>
                    <a:lstStyle/>
                    <a:p>
                      <a:pPr algn="ct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 Job openings for 'full stack developer'</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42</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2</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extLst>
                  <a:ext uri="{0D108BD9-81ED-4DB2-BD59-A6C34878D82A}">
                    <a16:rowId xmlns:a16="http://schemas.microsoft.com/office/drawing/2014/main" val="1663880396"/>
                  </a:ext>
                </a:extLst>
              </a:tr>
              <a:tr h="370840">
                <a:tc>
                  <a:txBody>
                    <a:bodyPr/>
                    <a:lstStyle/>
                    <a:p>
                      <a:pPr algn="ct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Job openings for 'product manager</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8</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111739630"/>
                  </a:ext>
                </a:extLst>
              </a:tr>
              <a:tr h="370840">
                <a:tc>
                  <a:txBody>
                    <a:bodyPr/>
                    <a:lstStyle/>
                    <a:p>
                      <a:pPr algn="ct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Job openings for ‘architect' level</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2</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3263977331"/>
                  </a:ext>
                </a:extLst>
              </a:tr>
              <a:tr h="370840">
                <a:tc>
                  <a:txBody>
                    <a:bodyPr/>
                    <a:lstStyle/>
                    <a:p>
                      <a:pPr algn="ct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 Job opening for ‘dotnet developer' </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419505294"/>
                  </a:ext>
                </a:extLst>
              </a:tr>
              <a:tr h="370840">
                <a:tc>
                  <a:txBody>
                    <a:bodyPr/>
                    <a:lstStyle/>
                    <a:p>
                      <a:pPr algn="ct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Job openings for 'block chain developer' </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20</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952262117"/>
                  </a:ext>
                </a:extLst>
              </a:tr>
            </a:tbl>
          </a:graphicData>
        </a:graphic>
      </p:graphicFrame>
      <p:pic>
        <p:nvPicPr>
          <p:cNvPr id="14" name="Picture 13">
            <a:extLst>
              <a:ext uri="{FF2B5EF4-FFF2-40B4-BE49-F238E27FC236}">
                <a16:creationId xmlns:a16="http://schemas.microsoft.com/office/drawing/2014/main" id="{78717842-4135-B145-8ECB-FCB3904A58BF}"/>
              </a:ext>
            </a:extLst>
          </p:cNvPr>
          <p:cNvPicPr>
            <a:picLocks noChangeAspect="1"/>
          </p:cNvPicPr>
          <p:nvPr/>
        </p:nvPicPr>
        <p:blipFill>
          <a:blip r:embed="rId3"/>
          <a:stretch>
            <a:fillRect/>
          </a:stretch>
        </p:blipFill>
        <p:spPr>
          <a:xfrm>
            <a:off x="0" y="0"/>
            <a:ext cx="5607812" cy="2779776"/>
          </a:xfrm>
          <a:prstGeom prst="rect">
            <a:avLst/>
          </a:prstGeom>
        </p:spPr>
      </p:pic>
    </p:spTree>
    <p:extLst>
      <p:ext uri="{BB962C8B-B14F-4D97-AF65-F5344CB8AC3E}">
        <p14:creationId xmlns:p14="http://schemas.microsoft.com/office/powerpoint/2010/main" val="2123937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25CA3C-0066-E841-9359-86AA077D4337}"/>
              </a:ext>
            </a:extLst>
          </p:cNvPr>
          <p:cNvSpPr>
            <a:spLocks noGrp="1"/>
          </p:cNvSpPr>
          <p:nvPr>
            <p:ph type="title"/>
          </p:nvPr>
        </p:nvSpPr>
        <p:spPr>
          <a:xfrm>
            <a:off x="4590076" y="1796222"/>
            <a:ext cx="10908792" cy="547557"/>
          </a:xfrm>
        </p:spPr>
        <p:txBody>
          <a:bodyPr vert="horz" lIns="91440" tIns="45720" rIns="91440" bIns="45720" rtlCol="0" anchor="ctr">
            <a:noAutofit/>
          </a:bodyPr>
          <a:lstStyle/>
          <a:p>
            <a:pPr algn="ctr"/>
            <a:r>
              <a:rPr lang="en-US" sz="3600" dirty="0"/>
              <a:t>Cluster 1</a:t>
            </a:r>
          </a:p>
        </p:txBody>
      </p:sp>
      <p:pic>
        <p:nvPicPr>
          <p:cNvPr id="3" name="Picture 2">
            <a:extLst>
              <a:ext uri="{FF2B5EF4-FFF2-40B4-BE49-F238E27FC236}">
                <a16:creationId xmlns:a16="http://schemas.microsoft.com/office/drawing/2014/main" id="{7443EDFE-A072-5E4C-83FC-A8444E1A762A}"/>
              </a:ext>
            </a:extLst>
          </p:cNvPr>
          <p:cNvPicPr>
            <a:picLocks noChangeAspect="1"/>
          </p:cNvPicPr>
          <p:nvPr/>
        </p:nvPicPr>
        <p:blipFill>
          <a:blip r:embed="rId3"/>
          <a:stretch>
            <a:fillRect/>
          </a:stretch>
        </p:blipFill>
        <p:spPr>
          <a:xfrm>
            <a:off x="6230112" y="3823728"/>
            <a:ext cx="5958840" cy="2961640"/>
          </a:xfrm>
          <a:prstGeom prst="rect">
            <a:avLst/>
          </a:prstGeom>
        </p:spPr>
      </p:pic>
      <p:graphicFrame>
        <p:nvGraphicFramePr>
          <p:cNvPr id="11" name="Table 4">
            <a:extLst>
              <a:ext uri="{FF2B5EF4-FFF2-40B4-BE49-F238E27FC236}">
                <a16:creationId xmlns:a16="http://schemas.microsoft.com/office/drawing/2014/main" id="{55C2322E-833E-8547-A4CF-CFADE7085E8D}"/>
              </a:ext>
            </a:extLst>
          </p:cNvPr>
          <p:cNvGraphicFramePr>
            <a:graphicFrameLocks noGrp="1"/>
          </p:cNvGraphicFramePr>
          <p:nvPr>
            <p:extLst>
              <p:ext uri="{D42A27DB-BD31-4B8C-83A1-F6EECF244321}">
                <p14:modId xmlns:p14="http://schemas.microsoft.com/office/powerpoint/2010/main" val="2435482638"/>
              </p:ext>
            </p:extLst>
          </p:nvPr>
        </p:nvGraphicFramePr>
        <p:xfrm>
          <a:off x="265814" y="72633"/>
          <a:ext cx="7634177" cy="3557097"/>
        </p:xfrm>
        <a:graphic>
          <a:graphicData uri="http://schemas.openxmlformats.org/drawingml/2006/table">
            <a:tbl>
              <a:tblPr firstRow="1" bandRow="1">
                <a:tableStyleId>{5C22544A-7EE6-4342-B048-85BDC9FD1C3A}</a:tableStyleId>
              </a:tblPr>
              <a:tblGrid>
                <a:gridCol w="7634177">
                  <a:extLst>
                    <a:ext uri="{9D8B030D-6E8A-4147-A177-3AD203B41FA5}">
                      <a16:colId xmlns:a16="http://schemas.microsoft.com/office/drawing/2014/main" val="2568918135"/>
                    </a:ext>
                  </a:extLst>
                </a:gridCol>
              </a:tblGrid>
              <a:tr h="757567">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The past year has proven many small businesses can operate from home. But there are still ways you can improve employee productivity and collaboration within the context of your remote or hybrid work strategy. Read here: https://t.co/qEdUhMoNP0 #remotework https://t.co/2QXmXzInyL</a:t>
                      </a:r>
                    </a:p>
                  </a:txBody>
                  <a:tcPr marL="93558" marR="93558" marT="46779" marB="46779">
                    <a:solidFill>
                      <a:schemeClr val="bg1">
                        <a:lumMod val="95000"/>
                      </a:schemeClr>
                    </a:solidFill>
                  </a:tcPr>
                </a:tc>
                <a:extLst>
                  <a:ext uri="{0D108BD9-81ED-4DB2-BD59-A6C34878D82A}">
                    <a16:rowId xmlns:a16="http://schemas.microsoft.com/office/drawing/2014/main" val="880900768"/>
                  </a:ext>
                </a:extLst>
              </a:tr>
              <a:tr h="757567">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Working from home is the best alternative during the COVID-19 pandemic. A virtual office is a good solution to ensure your business continues to run effectively. Call us now for further information 0131 221 6500 #virtualservices #virtualassistant #PA #entrepreneur #workfromhome https://t.co/MEFnH57HD2</a:t>
                      </a:r>
                    </a:p>
                  </a:txBody>
                  <a:tcPr marL="93558" marR="93558" marT="46779" marB="46779">
                    <a:solidFill>
                      <a:schemeClr val="bg1">
                        <a:lumMod val="95000"/>
                      </a:schemeClr>
                    </a:solidFill>
                  </a:tcPr>
                </a:tc>
                <a:extLst>
                  <a:ext uri="{0D108BD9-81ED-4DB2-BD59-A6C34878D82A}">
                    <a16:rowId xmlns:a16="http://schemas.microsoft.com/office/drawing/2014/main" val="1687529946"/>
                  </a:ext>
                </a:extLst>
              </a:tr>
              <a:tr h="541833">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What are your rights if you’d rather work from home for good, or at least adopt a half-and-half hybrid system? 💻📱 Citizens Advice has answered the need-to-know questions &amp;gt; https://t.co/mFOaj3MjGR #LifeAfterLockdown #WorkFromHome #HealthAndSafety #Wellbeing https://t.co/jyU8FT4NwT</a:t>
                      </a:r>
                    </a:p>
                  </a:txBody>
                  <a:tcPr marL="93558" marR="93558" marT="46779" marB="46779">
                    <a:solidFill>
                      <a:schemeClr val="bg1">
                        <a:lumMod val="95000"/>
                      </a:schemeClr>
                    </a:solidFill>
                  </a:tcPr>
                </a:tc>
                <a:extLst>
                  <a:ext uri="{0D108BD9-81ED-4DB2-BD59-A6C34878D82A}">
                    <a16:rowId xmlns:a16="http://schemas.microsoft.com/office/drawing/2014/main" val="2420551148"/>
                  </a:ext>
                </a:extLst>
              </a:tr>
              <a:tr h="757567">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For many office workers #COVID19 has radically changed how and where we work. In the absence of face-to-face meeting knowledge workers need new collaborative tools to safely access the data they need to do their jobs https://t.co/cBBWzXtigI. #WorkFromHome #DataGovernance</a:t>
                      </a:r>
                    </a:p>
                  </a:txBody>
                  <a:tcPr marL="93558" marR="93558" marT="46779" marB="46779">
                    <a:solidFill>
                      <a:schemeClr val="bg1">
                        <a:lumMod val="95000"/>
                      </a:schemeClr>
                    </a:solidFill>
                  </a:tcPr>
                </a:tc>
                <a:extLst>
                  <a:ext uri="{0D108BD9-81ED-4DB2-BD59-A6C34878D82A}">
                    <a16:rowId xmlns:a16="http://schemas.microsoft.com/office/drawing/2014/main" val="1393520117"/>
                  </a:ext>
                </a:extLst>
              </a:tr>
              <a:tr h="541833">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Working at home doesn't mean your work environment should look unprofessional. Keep our virtual meeting ground rules in mind on your next video call, and visit our site for more tips. https://t.co/lR8EACxVoj #virtualmeeting #videocalls #businessgrowth #remotework https://t.co/WGbSQzQn1A</a:t>
                      </a:r>
                    </a:p>
                  </a:txBody>
                  <a:tcPr marL="93558" marR="93558" marT="46779" marB="46779">
                    <a:solidFill>
                      <a:schemeClr val="bg1">
                        <a:lumMod val="95000"/>
                      </a:schemeClr>
                    </a:solidFill>
                  </a:tcPr>
                </a:tc>
                <a:extLst>
                  <a:ext uri="{0D108BD9-81ED-4DB2-BD59-A6C34878D82A}">
                    <a16:rowId xmlns:a16="http://schemas.microsoft.com/office/drawing/2014/main" val="2049525642"/>
                  </a:ext>
                </a:extLst>
              </a:tr>
            </a:tbl>
          </a:graphicData>
        </a:graphic>
      </p:graphicFrame>
    </p:spTree>
    <p:extLst>
      <p:ext uri="{BB962C8B-B14F-4D97-AF65-F5344CB8AC3E}">
        <p14:creationId xmlns:p14="http://schemas.microsoft.com/office/powerpoint/2010/main" val="1258207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5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6151" name="Rectangle 192">
            <a:extLst>
              <a:ext uri="{FF2B5EF4-FFF2-40B4-BE49-F238E27FC236}">
                <a16:creationId xmlns:a16="http://schemas.microsoft.com/office/drawing/2014/main" id="{F1634B2F-87C9-45D9-AE29-34A7EEC94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465494-18C5-6248-B4EF-B14F20EA65D5}"/>
              </a:ext>
            </a:extLst>
          </p:cNvPr>
          <p:cNvSpPr>
            <a:spLocks noGrp="1"/>
          </p:cNvSpPr>
          <p:nvPr>
            <p:ph type="title"/>
          </p:nvPr>
        </p:nvSpPr>
        <p:spPr>
          <a:xfrm>
            <a:off x="550980" y="359253"/>
            <a:ext cx="10908792" cy="1069848"/>
          </a:xfrm>
        </p:spPr>
        <p:txBody>
          <a:bodyPr vert="horz" lIns="91440" tIns="45720" rIns="91440" bIns="45720" rtlCol="0" anchor="ctr">
            <a:normAutofit/>
          </a:bodyPr>
          <a:lstStyle/>
          <a:p>
            <a:pPr algn="ctr"/>
            <a:r>
              <a:rPr lang="en-US" sz="4000" dirty="0"/>
              <a:t>Polarity of the Cluster 1 data</a:t>
            </a:r>
          </a:p>
        </p:txBody>
      </p:sp>
      <p:pic>
        <p:nvPicPr>
          <p:cNvPr id="4098" name="Picture 2">
            <a:extLst>
              <a:ext uri="{FF2B5EF4-FFF2-40B4-BE49-F238E27FC236}">
                <a16:creationId xmlns:a16="http://schemas.microsoft.com/office/drawing/2014/main" id="{2F090A97-D83C-574E-AD4A-F078F30748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317" y="1786076"/>
            <a:ext cx="5041900" cy="35433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EEB6B40C-10CF-E647-91A5-1098DF6BDF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5676" y="1537779"/>
            <a:ext cx="4504817" cy="37824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3212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297116E4-4F67-4B45-86B7-131DF0F51A3C}"/>
              </a:ext>
            </a:extLst>
          </p:cNvPr>
          <p:cNvGraphicFramePr>
            <a:graphicFrameLocks noGrp="1"/>
          </p:cNvGraphicFramePr>
          <p:nvPr>
            <p:extLst>
              <p:ext uri="{D42A27DB-BD31-4B8C-83A1-F6EECF244321}">
                <p14:modId xmlns:p14="http://schemas.microsoft.com/office/powerpoint/2010/main" val="853679006"/>
              </p:ext>
            </p:extLst>
          </p:nvPr>
        </p:nvGraphicFramePr>
        <p:xfrm>
          <a:off x="1100667" y="1070000"/>
          <a:ext cx="10083800" cy="2011680"/>
        </p:xfrm>
        <a:graphic>
          <a:graphicData uri="http://schemas.openxmlformats.org/drawingml/2006/table">
            <a:tbl>
              <a:tblPr firstRow="1" bandRow="1">
                <a:tableStyleId>{5C22544A-7EE6-4342-B048-85BDC9FD1C3A}</a:tableStyleId>
              </a:tblPr>
              <a:tblGrid>
                <a:gridCol w="10083800">
                  <a:extLst>
                    <a:ext uri="{9D8B030D-6E8A-4147-A177-3AD203B41FA5}">
                      <a16:colId xmlns:a16="http://schemas.microsoft.com/office/drawing/2014/main" val="2568918135"/>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Times New Roman" panose="02020603050405020304" pitchFamily="18" charset="0"/>
                          <a:ea typeface="+mn-ea"/>
                          <a:cs typeface="Times New Roman" panose="02020603050405020304" pitchFamily="18" charset="0"/>
                        </a:rPr>
                        <a:t>"Someone said yesterday, now work-life(life revolving around work) balance has changed to life-work(work revolving around life) balance due to remote work, and I couldn't agree more.\n#remotework"</a:t>
                      </a:r>
                    </a:p>
                  </a:txBody>
                  <a:tcPr>
                    <a:solidFill>
                      <a:schemeClr val="bg1">
                        <a:lumMod val="95000"/>
                      </a:schemeClr>
                    </a:solidFill>
                  </a:tcPr>
                </a:tc>
                <a:extLst>
                  <a:ext uri="{0D108BD9-81ED-4DB2-BD59-A6C34878D82A}">
                    <a16:rowId xmlns:a16="http://schemas.microsoft.com/office/drawing/2014/main" val="880900768"/>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Times New Roman" panose="02020603050405020304" pitchFamily="18" charset="0"/>
                          <a:ea typeface="+mn-ea"/>
                          <a:cs typeface="Times New Roman" panose="02020603050405020304" pitchFamily="18" charset="0"/>
                        </a:rPr>
                        <a:t>'Do you know #RemoteWorkers are likely to be more productive with their job, &amp;amp; have a healthier work-life balance with less distraction? \n#Technavio believes in safety of employees &amp;amp; hassle-free remote work opportunities by creating #WorkFromHome company policies. #WorkLifeBalance https://t.co/Nf2jNeTZUi'</a:t>
                      </a:r>
                    </a:p>
                  </a:txBody>
                  <a:tcPr>
                    <a:solidFill>
                      <a:schemeClr val="bg1">
                        <a:lumMod val="95000"/>
                      </a:schemeClr>
                    </a:solidFill>
                  </a:tcPr>
                </a:tc>
                <a:extLst>
                  <a:ext uri="{0D108BD9-81ED-4DB2-BD59-A6C34878D82A}">
                    <a16:rowId xmlns:a16="http://schemas.microsoft.com/office/drawing/2014/main" val="1687529946"/>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Times New Roman" panose="02020603050405020304" pitchFamily="18" charset="0"/>
                          <a:ea typeface="+mn-ea"/>
                          <a:cs typeface="Times New Roman" panose="02020603050405020304" pitchFamily="18" charset="0"/>
                        </a:rPr>
                        <a:t>'How to improve work-life balance during #WFH? \n\n👉Set a proper working #hours \n👉Take a quick #break. \n👉Eat and sleep on #Time \n👉Make a #fitness routine \n👉Plan post-workday #activities \n\n#Sapper #support #remotework #coronavirus #employees #work #motivation #Wellbeing https://t.co/T76eP6caGS'</a:t>
                      </a:r>
                    </a:p>
                  </a:txBody>
                  <a:tcPr>
                    <a:solidFill>
                      <a:schemeClr val="bg1">
                        <a:lumMod val="95000"/>
                      </a:schemeClr>
                    </a:solidFill>
                  </a:tcPr>
                </a:tc>
                <a:extLst>
                  <a:ext uri="{0D108BD9-81ED-4DB2-BD59-A6C34878D82A}">
                    <a16:rowId xmlns:a16="http://schemas.microsoft.com/office/drawing/2014/main" val="2049525642"/>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Times New Roman" panose="02020603050405020304" pitchFamily="18" charset="0"/>
                          <a:ea typeface="+mn-ea"/>
                          <a:cs typeface="Times New Roman" panose="02020603050405020304" pitchFamily="18" charset="0"/>
                        </a:rPr>
                        <a:t>'Covid-19 pandemic proved that #remotework is #functional in multiple ways from work-life #balance to job #efficiency. There is an untalked perspective of this phenomenon as well: #GenderDivide! Do you think the ratings are different between the genders? https://t.co/AqZ1rmbPe4'</a:t>
                      </a:r>
                    </a:p>
                  </a:txBody>
                  <a:tcPr>
                    <a:solidFill>
                      <a:schemeClr val="bg1">
                        <a:lumMod val="95000"/>
                      </a:schemeClr>
                    </a:solidFill>
                  </a:tcPr>
                </a:tc>
                <a:extLst>
                  <a:ext uri="{0D108BD9-81ED-4DB2-BD59-A6C34878D82A}">
                    <a16:rowId xmlns:a16="http://schemas.microsoft.com/office/drawing/2014/main" val="2234404398"/>
                  </a:ext>
                </a:extLst>
              </a:tr>
            </a:tbl>
          </a:graphicData>
        </a:graphic>
      </p:graphicFrame>
      <p:sp>
        <p:nvSpPr>
          <p:cNvPr id="7" name="TextBox 6">
            <a:extLst>
              <a:ext uri="{FF2B5EF4-FFF2-40B4-BE49-F238E27FC236}">
                <a16:creationId xmlns:a16="http://schemas.microsoft.com/office/drawing/2014/main" id="{D12D40AA-C7B4-D343-A0D1-ADFA417C36DD}"/>
              </a:ext>
            </a:extLst>
          </p:cNvPr>
          <p:cNvSpPr txBox="1"/>
          <p:nvPr/>
        </p:nvSpPr>
        <p:spPr>
          <a:xfrm>
            <a:off x="4530522" y="669890"/>
            <a:ext cx="4479721" cy="400110"/>
          </a:xfrm>
          <a:prstGeom prst="rect">
            <a:avLst/>
          </a:prstGeom>
          <a:noFill/>
        </p:spPr>
        <p:txBody>
          <a:bodyPr wrap="square" rtlCol="0">
            <a:spAutoFit/>
          </a:bodyPr>
          <a:lstStyle/>
          <a:p>
            <a:r>
              <a:rPr lang="en-US" sz="2000" dirty="0">
                <a:latin typeface="+mj-lt"/>
              </a:rPr>
              <a:t>Work-life Balance</a:t>
            </a:r>
          </a:p>
        </p:txBody>
      </p:sp>
      <p:graphicFrame>
        <p:nvGraphicFramePr>
          <p:cNvPr id="11" name="Table 4">
            <a:extLst>
              <a:ext uri="{FF2B5EF4-FFF2-40B4-BE49-F238E27FC236}">
                <a16:creationId xmlns:a16="http://schemas.microsoft.com/office/drawing/2014/main" id="{6AC0DF3C-2027-D44D-8520-C0889EB3EAB8}"/>
              </a:ext>
            </a:extLst>
          </p:cNvPr>
          <p:cNvGraphicFramePr>
            <a:graphicFrameLocks noGrp="1"/>
          </p:cNvGraphicFramePr>
          <p:nvPr>
            <p:extLst>
              <p:ext uri="{D42A27DB-BD31-4B8C-83A1-F6EECF244321}">
                <p14:modId xmlns:p14="http://schemas.microsoft.com/office/powerpoint/2010/main" val="1483843350"/>
              </p:ext>
            </p:extLst>
          </p:nvPr>
        </p:nvGraphicFramePr>
        <p:xfrm>
          <a:off x="1075267" y="4151680"/>
          <a:ext cx="10061109" cy="2286000"/>
        </p:xfrm>
        <a:graphic>
          <a:graphicData uri="http://schemas.openxmlformats.org/drawingml/2006/table">
            <a:tbl>
              <a:tblPr firstRow="1" bandRow="1">
                <a:tableStyleId>{5C22544A-7EE6-4342-B048-85BDC9FD1C3A}</a:tableStyleId>
              </a:tblPr>
              <a:tblGrid>
                <a:gridCol w="10061109">
                  <a:extLst>
                    <a:ext uri="{9D8B030D-6E8A-4147-A177-3AD203B41FA5}">
                      <a16:colId xmlns:a16="http://schemas.microsoft.com/office/drawing/2014/main" val="2568918135"/>
                    </a:ext>
                  </a:extLst>
                </a:gridCol>
              </a:tblGrid>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'I should have the right to not respond to work emails at 11pm on a Monday. That time is for me. #Manager - please use the schedule feature. It looks like a little clock. \n#WorkFromHome #WorkLifeBalance #Mentalhealth'</a:t>
                      </a:r>
                    </a:p>
                  </a:txBody>
                  <a:tcPr>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'Mental health got worse during the pandemic as people tried to maintain a healthy work-life balance.\n\nBeing a professor himself, @jaiminism talks about the issues he faces with #WorkFromHome\n\</a:t>
                      </a:r>
                      <a:r>
                        <a:rPr lang="en-US" sz="1200" b="0" kern="1200" dirty="0" err="1">
                          <a:solidFill>
                            <a:schemeClr val="tx1"/>
                          </a:solidFill>
                          <a:latin typeface="Times New Roman" panose="02020603050405020304" pitchFamily="18" charset="0"/>
                          <a:ea typeface="+mn-ea"/>
                          <a:cs typeface="Times New Roman" panose="02020603050405020304" pitchFamily="18" charset="0"/>
                        </a:rPr>
                        <a:t>n“I</a:t>
                      </a:r>
                      <a:r>
                        <a:rPr lang="en-US" sz="1200" b="0" kern="1200" dirty="0">
                          <a:solidFill>
                            <a:schemeClr val="tx1"/>
                          </a:solidFill>
                          <a:latin typeface="Times New Roman" panose="02020603050405020304" pitchFamily="18" charset="0"/>
                          <a:ea typeface="+mn-ea"/>
                          <a:cs typeface="Times New Roman" panose="02020603050405020304" pitchFamily="18" charset="0"/>
                        </a:rPr>
                        <a:t> feel like an ATM (any time mazdoor) who has to attend meetings at any point of time"'</a:t>
                      </a:r>
                    </a:p>
                  </a:txBody>
                  <a:tcPr>
                    <a:solidFill>
                      <a:schemeClr val="bg1">
                        <a:lumMod val="95000"/>
                      </a:schemeClr>
                    </a:solidFill>
                  </a:tcPr>
                </a:tc>
                <a:extLst>
                  <a:ext uri="{0D108BD9-81ED-4DB2-BD59-A6C34878D82A}">
                    <a16:rowId xmlns:a16="http://schemas.microsoft.com/office/drawing/2014/main" val="1687529946"/>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'Need to make time for wellness? Click here for 7 wellness tips for working from home that prioritize your emotional health. #Wellness #MentalHealth #EmotionalWellness #WorkFromHome @</a:t>
                      </a:r>
                      <a:r>
                        <a:rPr lang="en-US" sz="1200" b="0" u="none" kern="1200" dirty="0">
                          <a:solidFill>
                            <a:schemeClr val="tx1"/>
                          </a:solidFill>
                          <a:latin typeface="Times New Roman" panose="02020603050405020304" pitchFamily="18" charset="0"/>
                          <a:ea typeface="+mn-ea"/>
                          <a:cs typeface="Times New Roman" panose="02020603050405020304" pitchFamily="18" charset="0"/>
                        </a:rPr>
                        <a:t>WorkAtHome https://t.co/Z6FgI3gQSH'</a:t>
                      </a:r>
                    </a:p>
                  </a:txBody>
                  <a:tcPr>
                    <a:solidFill>
                      <a:schemeClr val="bg1">
                        <a:lumMod val="95000"/>
                      </a:schemeClr>
                    </a:solidFill>
                  </a:tcPr>
                </a:tc>
                <a:extLst>
                  <a:ext uri="{0D108BD9-81ED-4DB2-BD59-A6C34878D82A}">
                    <a16:rowId xmlns:a16="http://schemas.microsoft.com/office/drawing/2014/main" val="2049525642"/>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Times New Roman" panose="02020603050405020304" pitchFamily="18" charset="0"/>
                          <a:ea typeface="+mn-ea"/>
                          <a:cs typeface="Times New Roman" panose="02020603050405020304" pitchFamily="18" charset="0"/>
                        </a:rPr>
                        <a:t>'How to not burn out while taking on challenging problems - \n1. Take 5 min break after every hour\n2. Find a hobby that you enjoy apar from work or profession like read fiction\n3. Exercise everyday\n4. Sleep at least 6 hours a day\n#Mentalhealth #WorkFromHome'</a:t>
                      </a:r>
                    </a:p>
                  </a:txBody>
                  <a:tcPr>
                    <a:solidFill>
                      <a:schemeClr val="bg1">
                        <a:lumMod val="95000"/>
                      </a:schemeClr>
                    </a:solidFill>
                  </a:tcPr>
                </a:tc>
                <a:extLst>
                  <a:ext uri="{0D108BD9-81ED-4DB2-BD59-A6C34878D82A}">
                    <a16:rowId xmlns:a16="http://schemas.microsoft.com/office/drawing/2014/main" val="1579287510"/>
                  </a:ext>
                </a:extLst>
              </a:tr>
              <a:tr h="367827">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'Businesses all over the world have been forced to stop shop and establish a #WorkFromHome culture due to the #pandemic. That, if not carried out in the right way, could do more harm than good. Here are 7 tips to maintain your #MentalHealth while #WFH.\nhttps://t.co/KXsQ7C2bA8'</a:t>
                      </a:r>
                    </a:p>
                  </a:txBody>
                  <a:tcPr>
                    <a:solidFill>
                      <a:schemeClr val="bg1">
                        <a:lumMod val="95000"/>
                      </a:schemeClr>
                    </a:solidFill>
                  </a:tcPr>
                </a:tc>
                <a:extLst>
                  <a:ext uri="{0D108BD9-81ED-4DB2-BD59-A6C34878D82A}">
                    <a16:rowId xmlns:a16="http://schemas.microsoft.com/office/drawing/2014/main" val="2234404398"/>
                  </a:ext>
                </a:extLst>
              </a:tr>
            </a:tbl>
          </a:graphicData>
        </a:graphic>
      </p:graphicFrame>
      <p:sp>
        <p:nvSpPr>
          <p:cNvPr id="13" name="TextBox 12">
            <a:extLst>
              <a:ext uri="{FF2B5EF4-FFF2-40B4-BE49-F238E27FC236}">
                <a16:creationId xmlns:a16="http://schemas.microsoft.com/office/drawing/2014/main" id="{822788CD-41C8-3049-8526-7801F5FF87EA}"/>
              </a:ext>
            </a:extLst>
          </p:cNvPr>
          <p:cNvSpPr txBox="1"/>
          <p:nvPr/>
        </p:nvSpPr>
        <p:spPr>
          <a:xfrm>
            <a:off x="4757878" y="3776321"/>
            <a:ext cx="4479721" cy="400110"/>
          </a:xfrm>
          <a:prstGeom prst="rect">
            <a:avLst/>
          </a:prstGeom>
          <a:noFill/>
        </p:spPr>
        <p:txBody>
          <a:bodyPr wrap="square" rtlCol="0">
            <a:spAutoFit/>
          </a:bodyPr>
          <a:lstStyle/>
          <a:p>
            <a:r>
              <a:rPr lang="en-US" sz="2000" dirty="0">
                <a:latin typeface="+mj-lt"/>
              </a:rPr>
              <a:t>Mental Health</a:t>
            </a:r>
          </a:p>
        </p:txBody>
      </p:sp>
    </p:spTree>
    <p:extLst>
      <p:ext uri="{BB962C8B-B14F-4D97-AF65-F5344CB8AC3E}">
        <p14:creationId xmlns:p14="http://schemas.microsoft.com/office/powerpoint/2010/main" val="500935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297116E4-4F67-4B45-86B7-131DF0F51A3C}"/>
              </a:ext>
            </a:extLst>
          </p:cNvPr>
          <p:cNvGraphicFramePr>
            <a:graphicFrameLocks noGrp="1"/>
          </p:cNvGraphicFramePr>
          <p:nvPr>
            <p:extLst>
              <p:ext uri="{D42A27DB-BD31-4B8C-83A1-F6EECF244321}">
                <p14:modId xmlns:p14="http://schemas.microsoft.com/office/powerpoint/2010/main" val="2569794547"/>
              </p:ext>
            </p:extLst>
          </p:nvPr>
        </p:nvGraphicFramePr>
        <p:xfrm>
          <a:off x="1075267" y="553519"/>
          <a:ext cx="10092267" cy="2662350"/>
        </p:xfrm>
        <a:graphic>
          <a:graphicData uri="http://schemas.openxmlformats.org/drawingml/2006/table">
            <a:tbl>
              <a:tblPr firstRow="1" bandRow="1">
                <a:tableStyleId>{5C22544A-7EE6-4342-B048-85BDC9FD1C3A}</a:tableStyleId>
              </a:tblPr>
              <a:tblGrid>
                <a:gridCol w="10092267">
                  <a:extLst>
                    <a:ext uri="{9D8B030D-6E8A-4147-A177-3AD203B41FA5}">
                      <a16:colId xmlns:a16="http://schemas.microsoft.com/office/drawing/2014/main" val="2568918135"/>
                    </a:ext>
                  </a:extLst>
                </a:gridCol>
              </a:tblGrid>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"Working from home has become a #newnormal for many Canadians. To better understand how they feel about #remotework after over a year of working from home, we asked them. Check out Canadians' work-from-home preferences. #futureofwork #workingfromhome https://t.co/aqHnrt1rPy"</a:t>
                      </a:r>
                    </a:p>
                  </a:txBody>
                  <a:tcPr marL="93558" marR="93558" marT="46779" marB="46779">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'With so many still working from home, which image best summarises your experience? Tidy, designated workspace, working from the sofa, or having to juggle work and family life? Vote A, B or C!\n\n#workingfromhome #workfromhome #homeoffice #flexibleworking #newnormal #homeworking https://t.co/PQo9ZVcVxE'</a:t>
                      </a:r>
                    </a:p>
                  </a:txBody>
                  <a:tcPr marL="93558" marR="93558" marT="46779" marB="46779">
                    <a:solidFill>
                      <a:schemeClr val="bg1">
                        <a:lumMod val="95000"/>
                      </a:schemeClr>
                    </a:solidFill>
                  </a:tcPr>
                </a:tc>
                <a:extLst>
                  <a:ext uri="{0D108BD9-81ED-4DB2-BD59-A6C34878D82A}">
                    <a16:rowId xmlns:a16="http://schemas.microsoft.com/office/drawing/2014/main" val="1687529946"/>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'Recently, a new survey focusing on federal employees indicated that they lean towards "a more flexible future work environment." These setups are definitely here to stay, @Frank_Konkel. Thanks for this! #RemoteWork #Productivity https://t.co/ZH1wra6ySh'</a:t>
                      </a:r>
                    </a:p>
                  </a:txBody>
                  <a:tcPr marL="93558" marR="93558" marT="46779" marB="46779">
                    <a:solidFill>
                      <a:schemeClr val="bg1">
                        <a:lumMod val="95000"/>
                      </a:schemeClr>
                    </a:solidFill>
                  </a:tcPr>
                </a:tc>
                <a:extLst>
                  <a:ext uri="{0D108BD9-81ED-4DB2-BD59-A6C34878D82A}">
                    <a16:rowId xmlns:a16="http://schemas.microsoft.com/office/drawing/2014/main" val="2049525642"/>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'What are employees saying about the future of remote work? Find few highlights from the recent survey. \n-\n-\n-\n #remotework #workfromhome #remoteworking #digitalnomad #covid #wfh #coworking #business #entrepreneur #homeoffice #freelancer #freelance #remotejobs #workfromanywhere https://t.co/H533KeIR5m'</a:t>
                      </a:r>
                    </a:p>
                  </a:txBody>
                  <a:tcPr marL="93558" marR="93558" marT="46779" marB="46779">
                    <a:solidFill>
                      <a:schemeClr val="bg1">
                        <a:lumMod val="95000"/>
                      </a:schemeClr>
                    </a:solidFill>
                  </a:tcPr>
                </a:tc>
                <a:extLst>
                  <a:ext uri="{0D108BD9-81ED-4DB2-BD59-A6C34878D82A}">
                    <a16:rowId xmlns:a16="http://schemas.microsoft.com/office/drawing/2014/main" val="2491977988"/>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"In Digital's recent survey, nearly half of business owners say #RemoteWork is hurting productivity. @Inc discusses what this means for employers and employees as the #pandemic comes to an end.\xa0https://t.co/jQ3fIqpZHx https://t.co/QHJ8qJ7Ol9"</a:t>
                      </a:r>
                    </a:p>
                  </a:txBody>
                  <a:tcPr marL="93558" marR="93558" marT="46779" marB="46779">
                    <a:solidFill>
                      <a:schemeClr val="bg1">
                        <a:lumMod val="95000"/>
                      </a:schemeClr>
                    </a:solidFill>
                  </a:tcPr>
                </a:tc>
                <a:extLst>
                  <a:ext uri="{0D108BD9-81ED-4DB2-BD59-A6C34878D82A}">
                    <a16:rowId xmlns:a16="http://schemas.microsoft.com/office/drawing/2014/main" val="2234404398"/>
                  </a:ext>
                </a:extLst>
              </a:tr>
            </a:tbl>
          </a:graphicData>
        </a:graphic>
      </p:graphicFrame>
      <p:graphicFrame>
        <p:nvGraphicFramePr>
          <p:cNvPr id="11" name="Table 4">
            <a:extLst>
              <a:ext uri="{FF2B5EF4-FFF2-40B4-BE49-F238E27FC236}">
                <a16:creationId xmlns:a16="http://schemas.microsoft.com/office/drawing/2014/main" id="{6AC0DF3C-2027-D44D-8520-C0889EB3EAB8}"/>
              </a:ext>
            </a:extLst>
          </p:cNvPr>
          <p:cNvGraphicFramePr>
            <a:graphicFrameLocks noGrp="1"/>
          </p:cNvGraphicFramePr>
          <p:nvPr>
            <p:extLst>
              <p:ext uri="{D42A27DB-BD31-4B8C-83A1-F6EECF244321}">
                <p14:modId xmlns:p14="http://schemas.microsoft.com/office/powerpoint/2010/main" val="1385863286"/>
              </p:ext>
            </p:extLst>
          </p:nvPr>
        </p:nvGraphicFramePr>
        <p:xfrm>
          <a:off x="1075267" y="4151680"/>
          <a:ext cx="10061109" cy="1560834"/>
        </p:xfrm>
        <a:graphic>
          <a:graphicData uri="http://schemas.openxmlformats.org/drawingml/2006/table">
            <a:tbl>
              <a:tblPr firstRow="1" bandRow="1">
                <a:tableStyleId>{5C22544A-7EE6-4342-B048-85BDC9FD1C3A}</a:tableStyleId>
              </a:tblPr>
              <a:tblGrid>
                <a:gridCol w="10061109">
                  <a:extLst>
                    <a:ext uri="{9D8B030D-6E8A-4147-A177-3AD203B41FA5}">
                      <a16:colId xmlns:a16="http://schemas.microsoft.com/office/drawing/2014/main" val="2568918135"/>
                    </a:ext>
                  </a:extLst>
                </a:gridCol>
              </a:tblGrid>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'The last 18 months have forever changed the way we work. Some have thrived, many have closed, and remote work is finally becoming commonplace.\n\u2060\nWhat changes are happening at your workplace, and how will it impact your organization?\n\n#worklifebalance #remotework #futureofwork https://t.co/ihPcBSwwKs'</a:t>
                      </a:r>
                    </a:p>
                  </a:txBody>
                  <a:tcPr marL="93558" marR="93558" marT="46779" marB="46779">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'Work from Anywhere (WFA). It’s our new normal 😃 Thanks to @alisachoi for this snapshot of her remote office view! Read more on how the pandemic has change the future of work: https://t.co/EqE2GfxJwJ\n\n#workfromhome #remoteworklife #workfromanywhere https://t.co/vbuYpvpNPa'</a:t>
                      </a:r>
                    </a:p>
                  </a:txBody>
                  <a:tcPr marL="93558" marR="93558" marT="46779" marB="46779">
                    <a:solidFill>
                      <a:schemeClr val="bg1">
                        <a:lumMod val="95000"/>
                      </a:schemeClr>
                    </a:solidFill>
                  </a:tcPr>
                </a:tc>
                <a:extLst>
                  <a:ext uri="{0D108BD9-81ED-4DB2-BD59-A6C34878D82A}">
                    <a16:rowId xmlns:a16="http://schemas.microsoft.com/office/drawing/2014/main" val="1687529946"/>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'For some people #WorkFromHome has been a blessing but others have struggled; so does the future of work look hybrid? Hear more from the #iWellness experts here 👉 https://t.co/2vg4Fc0aa4 https://t.co/njadt6WBCy'</a:t>
                      </a:r>
                    </a:p>
                  </a:txBody>
                  <a:tcPr marL="93558" marR="93558" marT="46779" marB="46779">
                    <a:solidFill>
                      <a:schemeClr val="bg1">
                        <a:lumMod val="95000"/>
                      </a:schemeClr>
                    </a:solidFill>
                  </a:tcPr>
                </a:tc>
                <a:extLst>
                  <a:ext uri="{0D108BD9-81ED-4DB2-BD59-A6C34878D82A}">
                    <a16:rowId xmlns:a16="http://schemas.microsoft.com/office/drawing/2014/main" val="2049525642"/>
                  </a:ext>
                </a:extLst>
              </a:tr>
            </a:tbl>
          </a:graphicData>
        </a:graphic>
      </p:graphicFrame>
      <p:sp>
        <p:nvSpPr>
          <p:cNvPr id="8" name="TextBox 7">
            <a:extLst>
              <a:ext uri="{FF2B5EF4-FFF2-40B4-BE49-F238E27FC236}">
                <a16:creationId xmlns:a16="http://schemas.microsoft.com/office/drawing/2014/main" id="{DBCDFBF1-8570-E543-89D8-7C186496372D}"/>
              </a:ext>
            </a:extLst>
          </p:cNvPr>
          <p:cNvSpPr txBox="1"/>
          <p:nvPr/>
        </p:nvSpPr>
        <p:spPr>
          <a:xfrm>
            <a:off x="4599898" y="60863"/>
            <a:ext cx="4479721" cy="400110"/>
          </a:xfrm>
          <a:prstGeom prst="rect">
            <a:avLst/>
          </a:prstGeom>
          <a:noFill/>
        </p:spPr>
        <p:txBody>
          <a:bodyPr wrap="square" rtlCol="0">
            <a:spAutoFit/>
          </a:bodyPr>
          <a:lstStyle/>
          <a:p>
            <a:r>
              <a:rPr lang="en-US" sz="2000" dirty="0">
                <a:latin typeface="+mj-lt"/>
              </a:rPr>
              <a:t>Survey on preference</a:t>
            </a:r>
          </a:p>
        </p:txBody>
      </p:sp>
      <p:sp>
        <p:nvSpPr>
          <p:cNvPr id="9" name="TextBox 8">
            <a:extLst>
              <a:ext uri="{FF2B5EF4-FFF2-40B4-BE49-F238E27FC236}">
                <a16:creationId xmlns:a16="http://schemas.microsoft.com/office/drawing/2014/main" id="{172603A7-59DF-C242-9963-5571851F5CE4}"/>
              </a:ext>
            </a:extLst>
          </p:cNvPr>
          <p:cNvSpPr txBox="1"/>
          <p:nvPr/>
        </p:nvSpPr>
        <p:spPr>
          <a:xfrm>
            <a:off x="4853189" y="3731360"/>
            <a:ext cx="4479721" cy="400110"/>
          </a:xfrm>
          <a:prstGeom prst="rect">
            <a:avLst/>
          </a:prstGeom>
          <a:noFill/>
        </p:spPr>
        <p:txBody>
          <a:bodyPr wrap="square" rtlCol="0">
            <a:spAutoFit/>
          </a:bodyPr>
          <a:lstStyle/>
          <a:p>
            <a:r>
              <a:rPr lang="en-US" sz="2000" dirty="0">
                <a:latin typeface="+mj-lt"/>
              </a:rPr>
              <a:t>Future of work</a:t>
            </a:r>
          </a:p>
        </p:txBody>
      </p:sp>
    </p:spTree>
    <p:extLst>
      <p:ext uri="{BB962C8B-B14F-4D97-AF65-F5344CB8AC3E}">
        <p14:creationId xmlns:p14="http://schemas.microsoft.com/office/powerpoint/2010/main" val="34095659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297116E4-4F67-4B45-86B7-131DF0F51A3C}"/>
              </a:ext>
            </a:extLst>
          </p:cNvPr>
          <p:cNvGraphicFramePr>
            <a:graphicFrameLocks noGrp="1"/>
          </p:cNvGraphicFramePr>
          <p:nvPr>
            <p:extLst>
              <p:ext uri="{D42A27DB-BD31-4B8C-83A1-F6EECF244321}">
                <p14:modId xmlns:p14="http://schemas.microsoft.com/office/powerpoint/2010/main" val="1927752863"/>
              </p:ext>
            </p:extLst>
          </p:nvPr>
        </p:nvGraphicFramePr>
        <p:xfrm>
          <a:off x="1075267" y="553519"/>
          <a:ext cx="10092267" cy="2296590"/>
        </p:xfrm>
        <a:graphic>
          <a:graphicData uri="http://schemas.openxmlformats.org/drawingml/2006/table">
            <a:tbl>
              <a:tblPr firstRow="1" bandRow="1">
                <a:tableStyleId>{5C22544A-7EE6-4342-B048-85BDC9FD1C3A}</a:tableStyleId>
              </a:tblPr>
              <a:tblGrid>
                <a:gridCol w="10092267">
                  <a:extLst>
                    <a:ext uri="{9D8B030D-6E8A-4147-A177-3AD203B41FA5}">
                      <a16:colId xmlns:a16="http://schemas.microsoft.com/office/drawing/2014/main" val="2568918135"/>
                    </a:ext>
                  </a:extLst>
                </a:gridCol>
              </a:tblGrid>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'Apple will require employees to return to the office three days a week starting in September, but staffers are unhappy with the inflexible manner of this arrangement.\n\n📧 Subscribe: https://t.co/MYc0D5YvOi\n\n#workplace #flexibility #remotework #hybridwork \n\nhttps://t.co/6srAT69epX'</a:t>
                      </a:r>
                    </a:p>
                  </a:txBody>
                  <a:tcPr marL="93558" marR="93558" marT="46779" marB="46779">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"Apple is forcing some disabled employees back to the office, even though they've been cleared to stay WFH under the Americans with Disabilities Act. Great reporting from @Hamilbug via @BusinessInsider \n\n#DisabilityTwitter #RemoteWork #FutureOfWork\n\nhttps://t.co/2U7gSSSYyg"</a:t>
                      </a:r>
                    </a:p>
                  </a:txBody>
                  <a:tcPr marL="93558" marR="93558" marT="46779" marB="46779">
                    <a:solidFill>
                      <a:schemeClr val="bg1">
                        <a:lumMod val="95000"/>
                      </a:schemeClr>
                    </a:solidFill>
                  </a:tcPr>
                </a:tc>
                <a:extLst>
                  <a:ext uri="{0D108BD9-81ED-4DB2-BD59-A6C34878D82A}">
                    <a16:rowId xmlns:a16="http://schemas.microsoft.com/office/drawing/2014/main" val="1687529946"/>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'#Employees, as per the report, have been talking about getting @Apple attention on the matter. In June, employees conducted an internal survey and more tan 35% weren’t comfortable with Apple’s #hybridworkmodel.\n\n#EmployeeExperience #remotework \n\nhttps://t.co/qN1dKbqSZ4'</a:t>
                      </a:r>
                    </a:p>
                  </a:txBody>
                  <a:tcPr marL="93558" marR="93558" marT="46779" marB="46779">
                    <a:solidFill>
                      <a:schemeClr val="bg1">
                        <a:lumMod val="95000"/>
                      </a:schemeClr>
                    </a:solidFill>
                  </a:tcPr>
                </a:tc>
                <a:extLst>
                  <a:ext uri="{0D108BD9-81ED-4DB2-BD59-A6C34878D82A}">
                    <a16:rowId xmlns:a16="http://schemas.microsoft.com/office/drawing/2014/main" val="2049525642"/>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"It has been reported that many Apple staff are quitting in response to that company's '</a:t>
                      </a:r>
                      <a:r>
                        <a:rPr lang="en-US" sz="1200" b="0" kern="1200" dirty="0" err="1">
                          <a:solidFill>
                            <a:schemeClr val="tx1"/>
                          </a:solidFill>
                          <a:latin typeface="Times New Roman" panose="02020603050405020304" pitchFamily="18" charset="0"/>
                          <a:ea typeface="+mn-ea"/>
                          <a:cs typeface="Times New Roman" panose="02020603050405020304" pitchFamily="18" charset="0"/>
                        </a:rPr>
                        <a:t>hard-line</a:t>
                      </a:r>
                      <a:r>
                        <a:rPr lang="en-US" sz="1200" b="0" kern="1200" dirty="0">
                          <a:solidFill>
                            <a:schemeClr val="tx1"/>
                          </a:solidFill>
                          <a:latin typeface="Times New Roman" panose="02020603050405020304" pitchFamily="18" charset="0"/>
                          <a:ea typeface="+mn-ea"/>
                          <a:cs typeface="Times New Roman" panose="02020603050405020304" pitchFamily="18" charset="0"/>
                        </a:rPr>
                        <a:t>' approach to #RemoteWork. Given that Apple has allowed staff to work at home three days a work (i.e., #HybridWork), is this a sign of things to come? \n\nhttps://t.co/edzByDYcAS"</a:t>
                      </a:r>
                    </a:p>
                  </a:txBody>
                  <a:tcPr marL="93558" marR="93558" marT="46779" marB="46779">
                    <a:solidFill>
                      <a:schemeClr val="bg1">
                        <a:lumMod val="95000"/>
                      </a:schemeClr>
                    </a:solidFill>
                  </a:tcPr>
                </a:tc>
                <a:extLst>
                  <a:ext uri="{0D108BD9-81ED-4DB2-BD59-A6C34878D82A}">
                    <a16:rowId xmlns:a16="http://schemas.microsoft.com/office/drawing/2014/main" val="2491977988"/>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'Apple employees sent a second letter to CEO @tim_cook and retail and people chief Deirdre O’Brien about the proposed return to the office. #remotework #WFH \nhttps://t.co/MbiUHaBj9d'</a:t>
                      </a:r>
                    </a:p>
                  </a:txBody>
                  <a:tcPr marL="93558" marR="93558" marT="46779" marB="46779">
                    <a:solidFill>
                      <a:schemeClr val="bg1">
                        <a:lumMod val="95000"/>
                      </a:schemeClr>
                    </a:solidFill>
                  </a:tcPr>
                </a:tc>
                <a:extLst>
                  <a:ext uri="{0D108BD9-81ED-4DB2-BD59-A6C34878D82A}">
                    <a16:rowId xmlns:a16="http://schemas.microsoft.com/office/drawing/2014/main" val="2234404398"/>
                  </a:ext>
                </a:extLst>
              </a:tr>
            </a:tbl>
          </a:graphicData>
        </a:graphic>
      </p:graphicFrame>
      <p:graphicFrame>
        <p:nvGraphicFramePr>
          <p:cNvPr id="11" name="Table 4">
            <a:extLst>
              <a:ext uri="{FF2B5EF4-FFF2-40B4-BE49-F238E27FC236}">
                <a16:creationId xmlns:a16="http://schemas.microsoft.com/office/drawing/2014/main" id="{6AC0DF3C-2027-D44D-8520-C0889EB3EAB8}"/>
              </a:ext>
            </a:extLst>
          </p:cNvPr>
          <p:cNvGraphicFramePr>
            <a:graphicFrameLocks noGrp="1"/>
          </p:cNvGraphicFramePr>
          <p:nvPr>
            <p:extLst>
              <p:ext uri="{D42A27DB-BD31-4B8C-83A1-F6EECF244321}">
                <p14:modId xmlns:p14="http://schemas.microsoft.com/office/powerpoint/2010/main" val="977840692"/>
              </p:ext>
            </p:extLst>
          </p:nvPr>
        </p:nvGraphicFramePr>
        <p:xfrm>
          <a:off x="1075267" y="4151680"/>
          <a:ext cx="10061109" cy="1560834"/>
        </p:xfrm>
        <a:graphic>
          <a:graphicData uri="http://schemas.openxmlformats.org/drawingml/2006/table">
            <a:tbl>
              <a:tblPr firstRow="1" bandRow="1">
                <a:tableStyleId>{5C22544A-7EE6-4342-B048-85BDC9FD1C3A}</a:tableStyleId>
              </a:tblPr>
              <a:tblGrid>
                <a:gridCol w="10061109">
                  <a:extLst>
                    <a:ext uri="{9D8B030D-6E8A-4147-A177-3AD203B41FA5}">
                      <a16:colId xmlns:a16="http://schemas.microsoft.com/office/drawing/2014/main" val="2568918135"/>
                    </a:ext>
                  </a:extLst>
                </a:gridCol>
              </a:tblGrid>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'‘Hybrid’ is the word of the moment for office work but the hybrid work model as it seems to be currently envisaged, is just not going to work </a:t>
                      </a:r>
                      <a:r>
                        <a:rPr lang="en-US" sz="1200" b="0" u="none" kern="1200" dirty="0">
                          <a:solidFill>
                            <a:schemeClr val="tx1"/>
                          </a:solidFill>
                          <a:latin typeface="Times New Roman" panose="02020603050405020304" pitchFamily="18" charset="0"/>
                          <a:ea typeface="+mn-ea"/>
                          <a:cs typeface="Times New Roman" panose="02020603050405020304" pitchFamily="18" charset="0"/>
                        </a:rPr>
                        <a:t>https://t.co/UjOtlMbUkd </a:t>
                      </a:r>
                      <a:r>
                        <a:rPr lang="en-US" sz="1200" b="0" kern="1200" dirty="0">
                          <a:solidFill>
                            <a:schemeClr val="tx1"/>
                          </a:solidFill>
                          <a:latin typeface="Times New Roman" panose="02020603050405020304" pitchFamily="18" charset="0"/>
                          <a:ea typeface="+mn-ea"/>
                          <a:cs typeface="Times New Roman" panose="02020603050405020304" pitchFamily="18" charset="0"/>
                        </a:rPr>
                        <a:t>#remotework #remotejobs #business #remoteworking #workingfromhome #staysafe #HybridWorkforce #FutureOfWork https://t.co/W4BVKLKCal'</a:t>
                      </a:r>
                    </a:p>
                  </a:txBody>
                  <a:tcPr marL="93558" marR="93558" marT="46779" marB="46779">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'"Total remote work is often not realistic or practical, but employers can attract talent by offering some form of hybrid work flexibility" @rickgrimaldi15 via @hrdive #HR #HRleadership #RemoteWork #HybridWork #FutureOfWork #EmployeeX https://t.co/MsvHgCnVIt'</a:t>
                      </a:r>
                    </a:p>
                  </a:txBody>
                  <a:tcPr marL="93558" marR="93558" marT="46779" marB="46779">
                    <a:solidFill>
                      <a:schemeClr val="bg1">
                        <a:lumMod val="95000"/>
                      </a:schemeClr>
                    </a:solidFill>
                  </a:tcPr>
                </a:tc>
                <a:extLst>
                  <a:ext uri="{0D108BD9-81ED-4DB2-BD59-A6C34878D82A}">
                    <a16:rowId xmlns:a16="http://schemas.microsoft.com/office/drawing/2014/main" val="1687529946"/>
                  </a:ext>
                </a:extLst>
              </a:tr>
              <a:tr h="370840">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'85% of working adults in the UK are in favour of continuing with hybrid working, even after a move back to the office (ONS, June 2021) \n\nAre you ready to be back in the office or are you hoping to stay seated at your #WFH set up?\n\n#freedomdayUK #WorkFromHome'</a:t>
                      </a:r>
                    </a:p>
                  </a:txBody>
                  <a:tcPr marL="93558" marR="93558" marT="46779" marB="46779">
                    <a:solidFill>
                      <a:schemeClr val="bg1">
                        <a:lumMod val="95000"/>
                      </a:schemeClr>
                    </a:solidFill>
                  </a:tcPr>
                </a:tc>
                <a:extLst>
                  <a:ext uri="{0D108BD9-81ED-4DB2-BD59-A6C34878D82A}">
                    <a16:rowId xmlns:a16="http://schemas.microsoft.com/office/drawing/2014/main" val="2049525642"/>
                  </a:ext>
                </a:extLst>
              </a:tr>
            </a:tbl>
          </a:graphicData>
        </a:graphic>
      </p:graphicFrame>
      <p:sp>
        <p:nvSpPr>
          <p:cNvPr id="13" name="Title 1">
            <a:extLst>
              <a:ext uri="{FF2B5EF4-FFF2-40B4-BE49-F238E27FC236}">
                <a16:creationId xmlns:a16="http://schemas.microsoft.com/office/drawing/2014/main" id="{933AFA03-FB55-8D4E-AD16-7ECD1BD53C9C}"/>
              </a:ext>
            </a:extLst>
          </p:cNvPr>
          <p:cNvSpPr txBox="1">
            <a:spLocks/>
          </p:cNvSpPr>
          <p:nvPr/>
        </p:nvSpPr>
        <p:spPr>
          <a:xfrm>
            <a:off x="257894" y="3496599"/>
            <a:ext cx="10909640" cy="904970"/>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a:lstStyle>
          <a:p>
            <a:pPr algn="ctr"/>
            <a:r>
              <a:rPr lang="en-US" sz="1800" dirty="0"/>
              <a:t>‘Hybrid Work</a:t>
            </a:r>
          </a:p>
        </p:txBody>
      </p:sp>
      <p:sp>
        <p:nvSpPr>
          <p:cNvPr id="14" name="Title 1">
            <a:extLst>
              <a:ext uri="{FF2B5EF4-FFF2-40B4-BE49-F238E27FC236}">
                <a16:creationId xmlns:a16="http://schemas.microsoft.com/office/drawing/2014/main" id="{451098AD-8FFB-D042-AC57-2CE4620C7591}"/>
              </a:ext>
            </a:extLst>
          </p:cNvPr>
          <p:cNvSpPr txBox="1">
            <a:spLocks/>
          </p:cNvSpPr>
          <p:nvPr/>
        </p:nvSpPr>
        <p:spPr>
          <a:xfrm>
            <a:off x="4984580" y="-135569"/>
            <a:ext cx="10909640" cy="904970"/>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a:lstStyle>
          <a:p>
            <a:r>
              <a:rPr lang="en-US" sz="1800" dirty="0"/>
              <a:t>‘Apple</a:t>
            </a:r>
          </a:p>
        </p:txBody>
      </p:sp>
    </p:spTree>
    <p:extLst>
      <p:ext uri="{BB962C8B-B14F-4D97-AF65-F5344CB8AC3E}">
        <p14:creationId xmlns:p14="http://schemas.microsoft.com/office/powerpoint/2010/main" val="523356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297116E4-4F67-4B45-86B7-131DF0F51A3C}"/>
              </a:ext>
            </a:extLst>
          </p:cNvPr>
          <p:cNvGraphicFramePr>
            <a:graphicFrameLocks noGrp="1"/>
          </p:cNvGraphicFramePr>
          <p:nvPr>
            <p:extLst>
              <p:ext uri="{D42A27DB-BD31-4B8C-83A1-F6EECF244321}">
                <p14:modId xmlns:p14="http://schemas.microsoft.com/office/powerpoint/2010/main" val="3835822849"/>
              </p:ext>
            </p:extLst>
          </p:nvPr>
        </p:nvGraphicFramePr>
        <p:xfrm>
          <a:off x="1048342" y="904970"/>
          <a:ext cx="10092267" cy="2749554"/>
        </p:xfrm>
        <a:graphic>
          <a:graphicData uri="http://schemas.openxmlformats.org/drawingml/2006/table">
            <a:tbl>
              <a:tblPr firstRow="1" bandRow="1">
                <a:tableStyleId>{5C22544A-7EE6-4342-B048-85BDC9FD1C3A}</a:tableStyleId>
              </a:tblPr>
              <a:tblGrid>
                <a:gridCol w="10092267">
                  <a:extLst>
                    <a:ext uri="{9D8B030D-6E8A-4147-A177-3AD203B41FA5}">
                      <a16:colId xmlns:a16="http://schemas.microsoft.com/office/drawing/2014/main" val="2568918135"/>
                    </a:ext>
                  </a:extLst>
                </a:gridCol>
              </a:tblGrid>
              <a:tr h="370840">
                <a:tc>
                  <a:txBody>
                    <a:bodyPr/>
                    <a:lstStyle/>
                    <a:p>
                      <a:pPr algn="ctr"/>
                      <a:r>
                        <a:rPr lang="en-US" sz="1800" b="0" kern="1200" dirty="0">
                          <a:solidFill>
                            <a:schemeClr val="tx1"/>
                          </a:solidFill>
                          <a:latin typeface="Times New Roman" panose="02020603050405020304" pitchFamily="18" charset="0"/>
                          <a:ea typeface="+mn-ea"/>
                          <a:cs typeface="Times New Roman" panose="02020603050405020304" pitchFamily="18" charset="0"/>
                        </a:rPr>
                        <a:t>"I used to hate working from home but now that I've got my little office area set up in the outbuilding, I much prefer it. #WorkFromHome \n\nBeats having to go on public transport and dealing with the windowlickers and #COVIDIOTS. #FreeDumbDay"</a:t>
                      </a:r>
                    </a:p>
                  </a:txBody>
                  <a:tcPr marL="93558" marR="93558" marT="46779" marB="46779">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800" b="0" kern="1200" dirty="0">
                          <a:solidFill>
                            <a:schemeClr val="tx1"/>
                          </a:solidFill>
                          <a:latin typeface="Times New Roman" panose="02020603050405020304" pitchFamily="18" charset="0"/>
                          <a:ea typeface="+mn-ea"/>
                          <a:cs typeface="Times New Roman" panose="02020603050405020304" pitchFamily="18" charset="0"/>
                        </a:rPr>
                        <a:t>'Because people are working from home, many "issues" are neatly avoided - racism, sexism, transgender, homophobia, baldness, disability, halitosis, dandruff, bad hair days, LGBTQAnon whatever. Home is liberating us from dealing with those other weirdos #WorkFromHome'</a:t>
                      </a:r>
                    </a:p>
                  </a:txBody>
                  <a:tcPr marL="93558" marR="93558" marT="46779" marB="46779">
                    <a:solidFill>
                      <a:schemeClr val="bg1">
                        <a:lumMod val="95000"/>
                      </a:schemeClr>
                    </a:solidFill>
                  </a:tcPr>
                </a:tc>
                <a:extLst>
                  <a:ext uri="{0D108BD9-81ED-4DB2-BD59-A6C34878D82A}">
                    <a16:rowId xmlns:a16="http://schemas.microsoft.com/office/drawing/2014/main" val="1687529946"/>
                  </a:ext>
                </a:extLst>
              </a:tr>
              <a:tr h="370840">
                <a:tc>
                  <a:txBody>
                    <a:bodyPr/>
                    <a:lstStyle/>
                    <a:p>
                      <a:pPr algn="ctr"/>
                      <a:r>
                        <a:rPr lang="en-US" sz="1800" b="0" kern="1200" dirty="0">
                          <a:solidFill>
                            <a:schemeClr val="tx1"/>
                          </a:solidFill>
                          <a:latin typeface="Times New Roman" panose="02020603050405020304" pitchFamily="18" charset="0"/>
                          <a:ea typeface="+mn-ea"/>
                          <a:cs typeface="Times New Roman" panose="02020603050405020304" pitchFamily="18" charset="0"/>
                        </a:rPr>
                        <a:t>"Someone just mentioned that they hate working from home because they don't get to do potlucks. Umm good. Potlucks suck. I don't even like socializing much less being forced to bring food when I don't want to carry around a giant dish. #WorkFromHome is awesome."</a:t>
                      </a:r>
                    </a:p>
                  </a:txBody>
                  <a:tcPr marL="93558" marR="93558" marT="46779" marB="46779">
                    <a:solidFill>
                      <a:schemeClr val="bg1">
                        <a:lumMod val="95000"/>
                      </a:schemeClr>
                    </a:solidFill>
                  </a:tcPr>
                </a:tc>
                <a:extLst>
                  <a:ext uri="{0D108BD9-81ED-4DB2-BD59-A6C34878D82A}">
                    <a16:rowId xmlns:a16="http://schemas.microsoft.com/office/drawing/2014/main" val="2049525642"/>
                  </a:ext>
                </a:extLst>
              </a:tr>
            </a:tbl>
          </a:graphicData>
        </a:graphic>
      </p:graphicFrame>
      <p:sp>
        <p:nvSpPr>
          <p:cNvPr id="14" name="Title 1">
            <a:extLst>
              <a:ext uri="{FF2B5EF4-FFF2-40B4-BE49-F238E27FC236}">
                <a16:creationId xmlns:a16="http://schemas.microsoft.com/office/drawing/2014/main" id="{451098AD-8FFB-D042-AC57-2CE4620C7591}"/>
              </a:ext>
            </a:extLst>
          </p:cNvPr>
          <p:cNvSpPr txBox="1">
            <a:spLocks/>
          </p:cNvSpPr>
          <p:nvPr/>
        </p:nvSpPr>
        <p:spPr>
          <a:xfrm>
            <a:off x="4544314" y="270831"/>
            <a:ext cx="10909640" cy="904970"/>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a:lstStyle>
          <a:p>
            <a:r>
              <a:rPr lang="en-US" sz="2400" dirty="0"/>
              <a:t>Opinions</a:t>
            </a:r>
          </a:p>
        </p:txBody>
      </p:sp>
    </p:spTree>
    <p:extLst>
      <p:ext uri="{BB962C8B-B14F-4D97-AF65-F5344CB8AC3E}">
        <p14:creationId xmlns:p14="http://schemas.microsoft.com/office/powerpoint/2010/main" val="5833083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25CA3C-0066-E841-9359-86AA077D4337}"/>
              </a:ext>
            </a:extLst>
          </p:cNvPr>
          <p:cNvSpPr>
            <a:spLocks noGrp="1"/>
          </p:cNvSpPr>
          <p:nvPr>
            <p:ph type="title"/>
          </p:nvPr>
        </p:nvSpPr>
        <p:spPr>
          <a:xfrm>
            <a:off x="4584759" y="1897762"/>
            <a:ext cx="10908792" cy="398367"/>
          </a:xfrm>
        </p:spPr>
        <p:txBody>
          <a:bodyPr vert="horz" lIns="91440" tIns="45720" rIns="91440" bIns="45720" rtlCol="0" anchor="ctr">
            <a:noAutofit/>
          </a:bodyPr>
          <a:lstStyle/>
          <a:p>
            <a:pPr algn="ctr"/>
            <a:r>
              <a:rPr lang="en-US" sz="3600" dirty="0"/>
              <a:t>Cluster 2</a:t>
            </a:r>
          </a:p>
        </p:txBody>
      </p:sp>
      <p:pic>
        <p:nvPicPr>
          <p:cNvPr id="4" name="Picture 3">
            <a:extLst>
              <a:ext uri="{FF2B5EF4-FFF2-40B4-BE49-F238E27FC236}">
                <a16:creationId xmlns:a16="http://schemas.microsoft.com/office/drawing/2014/main" id="{E07C8F2C-E641-D840-A2CD-54002D4ED0A6}"/>
              </a:ext>
            </a:extLst>
          </p:cNvPr>
          <p:cNvPicPr>
            <a:picLocks noChangeAspect="1"/>
          </p:cNvPicPr>
          <p:nvPr/>
        </p:nvPicPr>
        <p:blipFill>
          <a:blip r:embed="rId3"/>
          <a:stretch>
            <a:fillRect/>
          </a:stretch>
        </p:blipFill>
        <p:spPr>
          <a:xfrm>
            <a:off x="5919989" y="3558731"/>
            <a:ext cx="6198235" cy="3134614"/>
          </a:xfrm>
          <a:prstGeom prst="rect">
            <a:avLst/>
          </a:prstGeom>
        </p:spPr>
      </p:pic>
      <p:graphicFrame>
        <p:nvGraphicFramePr>
          <p:cNvPr id="14" name="Table 4">
            <a:extLst>
              <a:ext uri="{FF2B5EF4-FFF2-40B4-BE49-F238E27FC236}">
                <a16:creationId xmlns:a16="http://schemas.microsoft.com/office/drawing/2014/main" id="{F909C84D-7E1A-0A44-BDD0-D04E32345988}"/>
              </a:ext>
            </a:extLst>
          </p:cNvPr>
          <p:cNvGraphicFramePr>
            <a:graphicFrameLocks noGrp="1"/>
          </p:cNvGraphicFramePr>
          <p:nvPr>
            <p:extLst>
              <p:ext uri="{D42A27DB-BD31-4B8C-83A1-F6EECF244321}">
                <p14:modId xmlns:p14="http://schemas.microsoft.com/office/powerpoint/2010/main" val="2931700218"/>
              </p:ext>
            </p:extLst>
          </p:nvPr>
        </p:nvGraphicFramePr>
        <p:xfrm>
          <a:off x="255181" y="72632"/>
          <a:ext cx="7634177" cy="3356367"/>
        </p:xfrm>
        <a:graphic>
          <a:graphicData uri="http://schemas.openxmlformats.org/drawingml/2006/table">
            <a:tbl>
              <a:tblPr firstRow="1" bandRow="1">
                <a:tableStyleId>{5C22544A-7EE6-4342-B048-85BDC9FD1C3A}</a:tableStyleId>
              </a:tblPr>
              <a:tblGrid>
                <a:gridCol w="7634177">
                  <a:extLst>
                    <a:ext uri="{9D8B030D-6E8A-4147-A177-3AD203B41FA5}">
                      <a16:colId xmlns:a16="http://schemas.microsoft.com/office/drawing/2014/main" val="2568918135"/>
                    </a:ext>
                  </a:extLst>
                </a:gridCol>
              </a:tblGrid>
              <a:tr h="757567">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The perfect #accentchair for your #office! Now, meet and greet your clients in the comfort of #NaomiHome Marisa Top Grain Genuine Leather Mid-Century #Chair. Shop Now - https://t.co/249Zsga5Zh #OfficeFurniture #workspace #workstation #workfromhome #homeoffice #chairsbyNaomiHome https://t.co/Y8BlfakYEC</a:t>
                      </a:r>
                    </a:p>
                  </a:txBody>
                  <a:tcPr marL="93558" marR="93558" marT="46779" marB="46779">
                    <a:solidFill>
                      <a:schemeClr val="bg1">
                        <a:lumMod val="95000"/>
                      </a:schemeClr>
                    </a:solidFill>
                  </a:tcPr>
                </a:tc>
                <a:extLst>
                  <a:ext uri="{0D108BD9-81ED-4DB2-BD59-A6C34878D82A}">
                    <a16:rowId xmlns:a16="http://schemas.microsoft.com/office/drawing/2014/main" val="880900768"/>
                  </a:ext>
                </a:extLst>
              </a:tr>
              <a:tr h="757567">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Gig economy to boost employment of Indian women in formal sector: UNDP report #UNDP #IndianWomenInFormalSector #Ficci #Covid19 #GigEconomyToBoostEmployment #UnitedNationsDevelopmentProgramme #WorkFromHome https://t.co/3fIRQE1DIK</a:t>
                      </a:r>
                    </a:p>
                  </a:txBody>
                  <a:tcPr marL="93558" marR="93558" marT="46779" marB="46779">
                    <a:solidFill>
                      <a:schemeClr val="bg1">
                        <a:lumMod val="95000"/>
                      </a:schemeClr>
                    </a:solidFill>
                  </a:tcPr>
                </a:tc>
                <a:extLst>
                  <a:ext uri="{0D108BD9-81ED-4DB2-BD59-A6C34878D82A}">
                    <a16:rowId xmlns:a16="http://schemas.microsoft.com/office/drawing/2014/main" val="1687529946"/>
                  </a:ext>
                </a:extLst>
              </a:tr>
              <a:tr h="541833">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Up Now 07.13.21 Vehicle Pricing Madness – Word to Buyers &amp;amp; Sellers / Supplements &amp;amp; Herbal Remedies – A Warning. https://t.co/h4p5CrnUdc via @AJBCSurveys #paid #workfromhome</a:t>
                      </a:r>
                    </a:p>
                  </a:txBody>
                  <a:tcPr marL="93558" marR="93558" marT="46779" marB="46779">
                    <a:solidFill>
                      <a:schemeClr val="bg1">
                        <a:lumMod val="95000"/>
                      </a:schemeClr>
                    </a:solidFill>
                  </a:tcPr>
                </a:tc>
                <a:extLst>
                  <a:ext uri="{0D108BD9-81ED-4DB2-BD59-A6C34878D82A}">
                    <a16:rowId xmlns:a16="http://schemas.microsoft.com/office/drawing/2014/main" val="2420551148"/>
                  </a:ext>
                </a:extLst>
              </a:tr>
              <a:tr h="757567">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Impressed with Sabio, Mike took a chance and now he has a lucrative #career as a #SoftwareEngineer. Sound appealing? https://t.co/Oo6NVe5yOM #CodingBootcamp #LearntoCode #Tech #Home #Work #WorkFromHome #Coding #100DaysOfCode #CodeNewbie #Programming #CSS #Programmer https://t.co/WbI2wlcZob</a:t>
                      </a:r>
                    </a:p>
                  </a:txBody>
                  <a:tcPr marL="93558" marR="93558" marT="46779" marB="46779">
                    <a:solidFill>
                      <a:schemeClr val="bg1">
                        <a:lumMod val="95000"/>
                      </a:schemeClr>
                    </a:solidFill>
                  </a:tcPr>
                </a:tc>
                <a:extLst>
                  <a:ext uri="{0D108BD9-81ED-4DB2-BD59-A6C34878D82A}">
                    <a16:rowId xmlns:a16="http://schemas.microsoft.com/office/drawing/2014/main" val="1393520117"/>
                  </a:ext>
                </a:extLst>
              </a:tr>
              <a:tr h="541833">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Friday commute to the writing barn #workfromhome #friday #barnlife #countryliving @ Loudoun County, Virginia https://t.co/9l5VT1nHJe</a:t>
                      </a:r>
                    </a:p>
                  </a:txBody>
                  <a:tcPr marL="93558" marR="93558" marT="46779" marB="46779">
                    <a:solidFill>
                      <a:schemeClr val="bg1">
                        <a:lumMod val="95000"/>
                      </a:schemeClr>
                    </a:solidFill>
                  </a:tcPr>
                </a:tc>
                <a:extLst>
                  <a:ext uri="{0D108BD9-81ED-4DB2-BD59-A6C34878D82A}">
                    <a16:rowId xmlns:a16="http://schemas.microsoft.com/office/drawing/2014/main" val="2049525642"/>
                  </a:ext>
                </a:extLst>
              </a:tr>
            </a:tbl>
          </a:graphicData>
        </a:graphic>
      </p:graphicFrame>
    </p:spTree>
    <p:extLst>
      <p:ext uri="{BB962C8B-B14F-4D97-AF65-F5344CB8AC3E}">
        <p14:creationId xmlns:p14="http://schemas.microsoft.com/office/powerpoint/2010/main" val="825687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6" name="Rectangle 75">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CAA24D-A20A-6145-967F-81B3DE854565}"/>
              </a:ext>
            </a:extLst>
          </p:cNvPr>
          <p:cNvSpPr>
            <a:spLocks noGrp="1"/>
          </p:cNvSpPr>
          <p:nvPr>
            <p:ph type="title"/>
          </p:nvPr>
        </p:nvSpPr>
        <p:spPr>
          <a:xfrm>
            <a:off x="576072" y="238539"/>
            <a:ext cx="11018520" cy="1434415"/>
          </a:xfrm>
        </p:spPr>
        <p:txBody>
          <a:bodyPr vert="horz" lIns="91440" tIns="45720" rIns="91440" bIns="45720" rtlCol="0" anchor="b">
            <a:noAutofit/>
          </a:bodyPr>
          <a:lstStyle/>
          <a:p>
            <a:pPr>
              <a:lnSpc>
                <a:spcPct val="90000"/>
              </a:lnSpc>
            </a:pPr>
            <a:br>
              <a:rPr lang="en-US" sz="3600" dirty="0"/>
            </a:br>
            <a:br>
              <a:rPr lang="en-US" sz="3600" dirty="0"/>
            </a:br>
            <a:r>
              <a:rPr lang="en-US" sz="3600" dirty="0"/>
              <a:t>Problem Statement</a:t>
            </a:r>
          </a:p>
        </p:txBody>
      </p:sp>
      <p:sp>
        <p:nvSpPr>
          <p:cNvPr id="3081"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6072" y="1817073"/>
            <a:ext cx="11018520" cy="18288"/>
          </a:xfrm>
          <a:custGeom>
            <a:avLst/>
            <a:gdLst>
              <a:gd name="connsiteX0" fmla="*/ 0 w 11018520"/>
              <a:gd name="connsiteY0" fmla="*/ 0 h 18288"/>
              <a:gd name="connsiteX1" fmla="*/ 468287 w 11018520"/>
              <a:gd name="connsiteY1" fmla="*/ 0 h 18288"/>
              <a:gd name="connsiteX2" fmla="*/ 1156945 w 11018520"/>
              <a:gd name="connsiteY2" fmla="*/ 0 h 18288"/>
              <a:gd name="connsiteX3" fmla="*/ 1955787 w 11018520"/>
              <a:gd name="connsiteY3" fmla="*/ 0 h 18288"/>
              <a:gd name="connsiteX4" fmla="*/ 2313889 w 11018520"/>
              <a:gd name="connsiteY4" fmla="*/ 0 h 18288"/>
              <a:gd name="connsiteX5" fmla="*/ 2671991 w 11018520"/>
              <a:gd name="connsiteY5" fmla="*/ 0 h 18288"/>
              <a:gd name="connsiteX6" fmla="*/ 3581019 w 11018520"/>
              <a:gd name="connsiteY6" fmla="*/ 0 h 18288"/>
              <a:gd name="connsiteX7" fmla="*/ 4269677 w 11018520"/>
              <a:gd name="connsiteY7" fmla="*/ 0 h 18288"/>
              <a:gd name="connsiteX8" fmla="*/ 4627778 w 11018520"/>
              <a:gd name="connsiteY8" fmla="*/ 0 h 18288"/>
              <a:gd name="connsiteX9" fmla="*/ 5316436 w 11018520"/>
              <a:gd name="connsiteY9" fmla="*/ 0 h 18288"/>
              <a:gd name="connsiteX10" fmla="*/ 6225464 w 11018520"/>
              <a:gd name="connsiteY10" fmla="*/ 0 h 18288"/>
              <a:gd name="connsiteX11" fmla="*/ 6803936 w 11018520"/>
              <a:gd name="connsiteY11" fmla="*/ 0 h 18288"/>
              <a:gd name="connsiteX12" fmla="*/ 7382408 w 11018520"/>
              <a:gd name="connsiteY12" fmla="*/ 0 h 18288"/>
              <a:gd name="connsiteX13" fmla="*/ 8071066 w 11018520"/>
              <a:gd name="connsiteY13" fmla="*/ 0 h 18288"/>
              <a:gd name="connsiteX14" fmla="*/ 8869909 w 11018520"/>
              <a:gd name="connsiteY14" fmla="*/ 0 h 18288"/>
              <a:gd name="connsiteX15" fmla="*/ 9668751 w 11018520"/>
              <a:gd name="connsiteY15" fmla="*/ 0 h 18288"/>
              <a:gd name="connsiteX16" fmla="*/ 11018520 w 11018520"/>
              <a:gd name="connsiteY16" fmla="*/ 0 h 18288"/>
              <a:gd name="connsiteX17" fmla="*/ 11018520 w 11018520"/>
              <a:gd name="connsiteY17" fmla="*/ 18288 h 18288"/>
              <a:gd name="connsiteX18" fmla="*/ 10550233 w 11018520"/>
              <a:gd name="connsiteY18" fmla="*/ 18288 h 18288"/>
              <a:gd name="connsiteX19" fmla="*/ 9641205 w 11018520"/>
              <a:gd name="connsiteY19" fmla="*/ 18288 h 18288"/>
              <a:gd name="connsiteX20" fmla="*/ 8952548 w 11018520"/>
              <a:gd name="connsiteY20" fmla="*/ 18288 h 18288"/>
              <a:gd name="connsiteX21" fmla="*/ 8594446 w 11018520"/>
              <a:gd name="connsiteY21" fmla="*/ 18288 h 18288"/>
              <a:gd name="connsiteX22" fmla="*/ 7905788 w 11018520"/>
              <a:gd name="connsiteY22" fmla="*/ 18288 h 18288"/>
              <a:gd name="connsiteX23" fmla="*/ 7327316 w 11018520"/>
              <a:gd name="connsiteY23" fmla="*/ 18288 h 18288"/>
              <a:gd name="connsiteX24" fmla="*/ 6748844 w 11018520"/>
              <a:gd name="connsiteY24" fmla="*/ 18288 h 18288"/>
              <a:gd name="connsiteX25" fmla="*/ 6170371 w 11018520"/>
              <a:gd name="connsiteY25" fmla="*/ 18288 h 18288"/>
              <a:gd name="connsiteX26" fmla="*/ 5591899 w 11018520"/>
              <a:gd name="connsiteY26" fmla="*/ 18288 h 18288"/>
              <a:gd name="connsiteX27" fmla="*/ 4793056 w 11018520"/>
              <a:gd name="connsiteY27" fmla="*/ 18288 h 18288"/>
              <a:gd name="connsiteX28" fmla="*/ 4104399 w 11018520"/>
              <a:gd name="connsiteY28" fmla="*/ 18288 h 18288"/>
              <a:gd name="connsiteX29" fmla="*/ 3746297 w 11018520"/>
              <a:gd name="connsiteY29" fmla="*/ 18288 h 18288"/>
              <a:gd name="connsiteX30" fmla="*/ 3167825 w 11018520"/>
              <a:gd name="connsiteY30" fmla="*/ 18288 h 18288"/>
              <a:gd name="connsiteX31" fmla="*/ 2368982 w 11018520"/>
              <a:gd name="connsiteY31" fmla="*/ 18288 h 18288"/>
              <a:gd name="connsiteX32" fmla="*/ 1900695 w 11018520"/>
              <a:gd name="connsiteY32" fmla="*/ 18288 h 18288"/>
              <a:gd name="connsiteX33" fmla="*/ 991667 w 11018520"/>
              <a:gd name="connsiteY33" fmla="*/ 18288 h 18288"/>
              <a:gd name="connsiteX34" fmla="*/ 0 w 11018520"/>
              <a:gd name="connsiteY34" fmla="*/ 18288 h 18288"/>
              <a:gd name="connsiteX35" fmla="*/ 0 w 11018520"/>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1018520" h="18288" fill="none" extrusionOk="0">
                <a:moveTo>
                  <a:pt x="0" y="0"/>
                </a:moveTo>
                <a:cubicBezTo>
                  <a:pt x="176840" y="19448"/>
                  <a:pt x="369510" y="1686"/>
                  <a:pt x="468287" y="0"/>
                </a:cubicBezTo>
                <a:cubicBezTo>
                  <a:pt x="567064" y="-1686"/>
                  <a:pt x="844925" y="28710"/>
                  <a:pt x="1156945" y="0"/>
                </a:cubicBezTo>
                <a:cubicBezTo>
                  <a:pt x="1468965" y="-28710"/>
                  <a:pt x="1755775" y="35306"/>
                  <a:pt x="1955787" y="0"/>
                </a:cubicBezTo>
                <a:cubicBezTo>
                  <a:pt x="2155799" y="-35306"/>
                  <a:pt x="2224532" y="-16632"/>
                  <a:pt x="2313889" y="0"/>
                </a:cubicBezTo>
                <a:cubicBezTo>
                  <a:pt x="2403246" y="16632"/>
                  <a:pt x="2494050" y="6083"/>
                  <a:pt x="2671991" y="0"/>
                </a:cubicBezTo>
                <a:cubicBezTo>
                  <a:pt x="2849932" y="-6083"/>
                  <a:pt x="3354152" y="34614"/>
                  <a:pt x="3581019" y="0"/>
                </a:cubicBezTo>
                <a:cubicBezTo>
                  <a:pt x="3807886" y="-34614"/>
                  <a:pt x="4022451" y="14254"/>
                  <a:pt x="4269677" y="0"/>
                </a:cubicBezTo>
                <a:cubicBezTo>
                  <a:pt x="4516903" y="-14254"/>
                  <a:pt x="4514495" y="-13291"/>
                  <a:pt x="4627778" y="0"/>
                </a:cubicBezTo>
                <a:cubicBezTo>
                  <a:pt x="4741061" y="13291"/>
                  <a:pt x="5120758" y="-22660"/>
                  <a:pt x="5316436" y="0"/>
                </a:cubicBezTo>
                <a:cubicBezTo>
                  <a:pt x="5512114" y="22660"/>
                  <a:pt x="5812155" y="-9513"/>
                  <a:pt x="6225464" y="0"/>
                </a:cubicBezTo>
                <a:cubicBezTo>
                  <a:pt x="6638773" y="9513"/>
                  <a:pt x="6545417" y="2479"/>
                  <a:pt x="6803936" y="0"/>
                </a:cubicBezTo>
                <a:cubicBezTo>
                  <a:pt x="7062455" y="-2479"/>
                  <a:pt x="7245098" y="-20209"/>
                  <a:pt x="7382408" y="0"/>
                </a:cubicBezTo>
                <a:cubicBezTo>
                  <a:pt x="7519718" y="20209"/>
                  <a:pt x="7801947" y="19736"/>
                  <a:pt x="8071066" y="0"/>
                </a:cubicBezTo>
                <a:cubicBezTo>
                  <a:pt x="8340185" y="-19736"/>
                  <a:pt x="8495312" y="-6666"/>
                  <a:pt x="8869909" y="0"/>
                </a:cubicBezTo>
                <a:cubicBezTo>
                  <a:pt x="9244506" y="6666"/>
                  <a:pt x="9501461" y="-13745"/>
                  <a:pt x="9668751" y="0"/>
                </a:cubicBezTo>
                <a:cubicBezTo>
                  <a:pt x="9836041" y="13745"/>
                  <a:pt x="10607605" y="14143"/>
                  <a:pt x="11018520" y="0"/>
                </a:cubicBezTo>
                <a:cubicBezTo>
                  <a:pt x="11019166" y="4451"/>
                  <a:pt x="11019010" y="9226"/>
                  <a:pt x="11018520" y="18288"/>
                </a:cubicBezTo>
                <a:cubicBezTo>
                  <a:pt x="10834966" y="15274"/>
                  <a:pt x="10754561" y="35250"/>
                  <a:pt x="10550233" y="18288"/>
                </a:cubicBezTo>
                <a:cubicBezTo>
                  <a:pt x="10345905" y="1326"/>
                  <a:pt x="9906342" y="45884"/>
                  <a:pt x="9641205" y="18288"/>
                </a:cubicBezTo>
                <a:cubicBezTo>
                  <a:pt x="9376068" y="-9308"/>
                  <a:pt x="9177188" y="43988"/>
                  <a:pt x="8952548" y="18288"/>
                </a:cubicBezTo>
                <a:cubicBezTo>
                  <a:pt x="8727908" y="-7412"/>
                  <a:pt x="8707007" y="3271"/>
                  <a:pt x="8594446" y="18288"/>
                </a:cubicBezTo>
                <a:cubicBezTo>
                  <a:pt x="8481885" y="33305"/>
                  <a:pt x="8175004" y="35109"/>
                  <a:pt x="7905788" y="18288"/>
                </a:cubicBezTo>
                <a:cubicBezTo>
                  <a:pt x="7636572" y="1467"/>
                  <a:pt x="7535638" y="7399"/>
                  <a:pt x="7327316" y="18288"/>
                </a:cubicBezTo>
                <a:cubicBezTo>
                  <a:pt x="7118994" y="29177"/>
                  <a:pt x="6978247" y="47205"/>
                  <a:pt x="6748844" y="18288"/>
                </a:cubicBezTo>
                <a:cubicBezTo>
                  <a:pt x="6519441" y="-10629"/>
                  <a:pt x="6459241" y="43308"/>
                  <a:pt x="6170371" y="18288"/>
                </a:cubicBezTo>
                <a:cubicBezTo>
                  <a:pt x="5881501" y="-6732"/>
                  <a:pt x="5736201" y="35971"/>
                  <a:pt x="5591899" y="18288"/>
                </a:cubicBezTo>
                <a:cubicBezTo>
                  <a:pt x="5447597" y="605"/>
                  <a:pt x="4990303" y="20409"/>
                  <a:pt x="4793056" y="18288"/>
                </a:cubicBezTo>
                <a:cubicBezTo>
                  <a:pt x="4595809" y="16167"/>
                  <a:pt x="4271723" y="2909"/>
                  <a:pt x="4104399" y="18288"/>
                </a:cubicBezTo>
                <a:cubicBezTo>
                  <a:pt x="3937075" y="33667"/>
                  <a:pt x="3923235" y="10730"/>
                  <a:pt x="3746297" y="18288"/>
                </a:cubicBezTo>
                <a:cubicBezTo>
                  <a:pt x="3569359" y="25846"/>
                  <a:pt x="3351081" y="24702"/>
                  <a:pt x="3167825" y="18288"/>
                </a:cubicBezTo>
                <a:cubicBezTo>
                  <a:pt x="2984569" y="11874"/>
                  <a:pt x="2708033" y="13293"/>
                  <a:pt x="2368982" y="18288"/>
                </a:cubicBezTo>
                <a:cubicBezTo>
                  <a:pt x="2029931" y="23283"/>
                  <a:pt x="2009060" y="37671"/>
                  <a:pt x="1900695" y="18288"/>
                </a:cubicBezTo>
                <a:cubicBezTo>
                  <a:pt x="1792330" y="-1095"/>
                  <a:pt x="1183178" y="9337"/>
                  <a:pt x="991667" y="18288"/>
                </a:cubicBezTo>
                <a:cubicBezTo>
                  <a:pt x="800156" y="27239"/>
                  <a:pt x="375690" y="34110"/>
                  <a:pt x="0" y="18288"/>
                </a:cubicBezTo>
                <a:cubicBezTo>
                  <a:pt x="-213" y="9468"/>
                  <a:pt x="187" y="4459"/>
                  <a:pt x="0" y="0"/>
                </a:cubicBezTo>
                <a:close/>
              </a:path>
              <a:path w="11018520" h="18288" stroke="0" extrusionOk="0">
                <a:moveTo>
                  <a:pt x="0" y="0"/>
                </a:moveTo>
                <a:cubicBezTo>
                  <a:pt x="266588" y="-23405"/>
                  <a:pt x="350503" y="-27031"/>
                  <a:pt x="578472" y="0"/>
                </a:cubicBezTo>
                <a:cubicBezTo>
                  <a:pt x="806441" y="27031"/>
                  <a:pt x="803976" y="13604"/>
                  <a:pt x="936574" y="0"/>
                </a:cubicBezTo>
                <a:cubicBezTo>
                  <a:pt x="1069172" y="-13604"/>
                  <a:pt x="1661335" y="-31902"/>
                  <a:pt x="1845602" y="0"/>
                </a:cubicBezTo>
                <a:cubicBezTo>
                  <a:pt x="2029869" y="31902"/>
                  <a:pt x="2273452" y="17005"/>
                  <a:pt x="2424074" y="0"/>
                </a:cubicBezTo>
                <a:cubicBezTo>
                  <a:pt x="2574696" y="-17005"/>
                  <a:pt x="2790864" y="-28133"/>
                  <a:pt x="3002547" y="0"/>
                </a:cubicBezTo>
                <a:cubicBezTo>
                  <a:pt x="3214230" y="28133"/>
                  <a:pt x="3605033" y="-14934"/>
                  <a:pt x="3911575" y="0"/>
                </a:cubicBezTo>
                <a:cubicBezTo>
                  <a:pt x="4218117" y="14934"/>
                  <a:pt x="4198004" y="3604"/>
                  <a:pt x="4379862" y="0"/>
                </a:cubicBezTo>
                <a:cubicBezTo>
                  <a:pt x="4561720" y="-3604"/>
                  <a:pt x="4941151" y="-37368"/>
                  <a:pt x="5288890" y="0"/>
                </a:cubicBezTo>
                <a:cubicBezTo>
                  <a:pt x="5636629" y="37368"/>
                  <a:pt x="6011513" y="-33898"/>
                  <a:pt x="6197918" y="0"/>
                </a:cubicBezTo>
                <a:cubicBezTo>
                  <a:pt x="6384323" y="33898"/>
                  <a:pt x="6555799" y="11241"/>
                  <a:pt x="6886575" y="0"/>
                </a:cubicBezTo>
                <a:cubicBezTo>
                  <a:pt x="7217351" y="-11241"/>
                  <a:pt x="7604472" y="-44614"/>
                  <a:pt x="7795603" y="0"/>
                </a:cubicBezTo>
                <a:cubicBezTo>
                  <a:pt x="7986734" y="44614"/>
                  <a:pt x="8098870" y="-11086"/>
                  <a:pt x="8374075" y="0"/>
                </a:cubicBezTo>
                <a:cubicBezTo>
                  <a:pt x="8649280" y="11086"/>
                  <a:pt x="8701749" y="-25020"/>
                  <a:pt x="8952548" y="0"/>
                </a:cubicBezTo>
                <a:cubicBezTo>
                  <a:pt x="9203347" y="25020"/>
                  <a:pt x="9519297" y="4274"/>
                  <a:pt x="9751390" y="0"/>
                </a:cubicBezTo>
                <a:cubicBezTo>
                  <a:pt x="9983483" y="-4274"/>
                  <a:pt x="10169881" y="16480"/>
                  <a:pt x="10329863" y="0"/>
                </a:cubicBezTo>
                <a:cubicBezTo>
                  <a:pt x="10489845" y="-16480"/>
                  <a:pt x="10750941" y="-9727"/>
                  <a:pt x="11018520" y="0"/>
                </a:cubicBezTo>
                <a:cubicBezTo>
                  <a:pt x="11018113" y="8690"/>
                  <a:pt x="11018366" y="14141"/>
                  <a:pt x="11018520" y="18288"/>
                </a:cubicBezTo>
                <a:cubicBezTo>
                  <a:pt x="10841176" y="-3597"/>
                  <a:pt x="10399304" y="41504"/>
                  <a:pt x="10219677" y="18288"/>
                </a:cubicBezTo>
                <a:cubicBezTo>
                  <a:pt x="10040050" y="-4928"/>
                  <a:pt x="10030762" y="16144"/>
                  <a:pt x="9861575" y="18288"/>
                </a:cubicBezTo>
                <a:cubicBezTo>
                  <a:pt x="9692388" y="20432"/>
                  <a:pt x="9529439" y="40380"/>
                  <a:pt x="9393288" y="18288"/>
                </a:cubicBezTo>
                <a:cubicBezTo>
                  <a:pt x="9257137" y="-3804"/>
                  <a:pt x="8825003" y="25592"/>
                  <a:pt x="8484260" y="18288"/>
                </a:cubicBezTo>
                <a:cubicBezTo>
                  <a:pt x="8143517" y="10984"/>
                  <a:pt x="8082894" y="45968"/>
                  <a:pt x="7795603" y="18288"/>
                </a:cubicBezTo>
                <a:cubicBezTo>
                  <a:pt x="7508312" y="-9392"/>
                  <a:pt x="7466074" y="19486"/>
                  <a:pt x="7327316" y="18288"/>
                </a:cubicBezTo>
                <a:cubicBezTo>
                  <a:pt x="7188558" y="17090"/>
                  <a:pt x="6869645" y="4657"/>
                  <a:pt x="6638658" y="18288"/>
                </a:cubicBezTo>
                <a:cubicBezTo>
                  <a:pt x="6407671" y="31919"/>
                  <a:pt x="6359238" y="35967"/>
                  <a:pt x="6280556" y="18288"/>
                </a:cubicBezTo>
                <a:cubicBezTo>
                  <a:pt x="6201874" y="609"/>
                  <a:pt x="6041216" y="22404"/>
                  <a:pt x="5922455" y="18288"/>
                </a:cubicBezTo>
                <a:cubicBezTo>
                  <a:pt x="5803694" y="14172"/>
                  <a:pt x="5555521" y="48848"/>
                  <a:pt x="5233797" y="18288"/>
                </a:cubicBezTo>
                <a:cubicBezTo>
                  <a:pt x="4912073" y="-12272"/>
                  <a:pt x="4986440" y="-2740"/>
                  <a:pt x="4765510" y="18288"/>
                </a:cubicBezTo>
                <a:cubicBezTo>
                  <a:pt x="4544580" y="39316"/>
                  <a:pt x="4177715" y="18248"/>
                  <a:pt x="3966667" y="18288"/>
                </a:cubicBezTo>
                <a:cubicBezTo>
                  <a:pt x="3755619" y="18328"/>
                  <a:pt x="3664519" y="22387"/>
                  <a:pt x="3498380" y="18288"/>
                </a:cubicBezTo>
                <a:cubicBezTo>
                  <a:pt x="3332241" y="14189"/>
                  <a:pt x="3065858" y="-7524"/>
                  <a:pt x="2699537" y="18288"/>
                </a:cubicBezTo>
                <a:cubicBezTo>
                  <a:pt x="2333216" y="44100"/>
                  <a:pt x="2505666" y="4650"/>
                  <a:pt x="2341436" y="18288"/>
                </a:cubicBezTo>
                <a:cubicBezTo>
                  <a:pt x="2177206" y="31926"/>
                  <a:pt x="1790164" y="19880"/>
                  <a:pt x="1542593" y="18288"/>
                </a:cubicBezTo>
                <a:cubicBezTo>
                  <a:pt x="1295022" y="16696"/>
                  <a:pt x="1218012" y="39325"/>
                  <a:pt x="1074306" y="18288"/>
                </a:cubicBezTo>
                <a:cubicBezTo>
                  <a:pt x="930600" y="-2749"/>
                  <a:pt x="797266" y="24589"/>
                  <a:pt x="716204" y="18288"/>
                </a:cubicBezTo>
                <a:cubicBezTo>
                  <a:pt x="635142" y="11987"/>
                  <a:pt x="344503" y="41396"/>
                  <a:pt x="0" y="18288"/>
                </a:cubicBezTo>
                <a:cubicBezTo>
                  <a:pt x="-53" y="11301"/>
                  <a:pt x="-649" y="7756"/>
                  <a:pt x="0" y="0"/>
                </a:cubicBezTo>
                <a:close/>
              </a:path>
            </a:pathLst>
          </a:custGeom>
          <a:solidFill>
            <a:srgbClr val="0AAACA"/>
          </a:solidFill>
          <a:ln w="38100" cap="rnd">
            <a:solidFill>
              <a:srgbClr val="0AAACA"/>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4E18DAAA-FCE1-8243-9282-1A781EAEEFFF}"/>
              </a:ext>
            </a:extLst>
          </p:cNvPr>
          <p:cNvSpPr txBox="1"/>
          <p:nvPr/>
        </p:nvSpPr>
        <p:spPr>
          <a:xfrm>
            <a:off x="572493" y="2071316"/>
            <a:ext cx="7019154" cy="4671922"/>
          </a:xfrm>
          <a:prstGeom prst="rect">
            <a:avLst/>
          </a:prstGeom>
        </p:spPr>
        <p:txBody>
          <a:bodyPr vert="horz" lIns="91440" tIns="45720" rIns="91440" bIns="45720" rtlCol="0" anchor="t">
            <a:normAutofit fontScale="92500" lnSpcReduction="10000"/>
          </a:bodyPr>
          <a:lstStyle/>
          <a:p>
            <a:pPr marL="285750" indent="-228600">
              <a:lnSpc>
                <a:spcPct val="150000"/>
              </a:lnSpc>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After a year-and-a-half long hiatus, many offices are opening. Most companies are asking that employees return on a hybrid basis, meaning they come into the office at least some of the time. But what exactly that will look like is uncertain.</a:t>
            </a:r>
          </a:p>
          <a:p>
            <a:pPr marL="342900" indent="-228600">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Hence, to understand people's view on whether they are comfortable with Work from home or want to come back to offices , I considered analyzing the worldwide twitter data.</a:t>
            </a:r>
          </a:p>
          <a:p>
            <a:pPr marL="342900" indent="-228600">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This project aims to study #workfromhome and #remotework related tweets to find out the opinions expressed by people</a:t>
            </a:r>
            <a:r>
              <a:rPr lang="en-US" dirty="0"/>
              <a:t>.</a:t>
            </a:r>
          </a:p>
          <a:p>
            <a:pPr marL="285750" indent="-228600">
              <a:lnSpc>
                <a:spcPct val="110000"/>
              </a:lnSpc>
              <a:spcAft>
                <a:spcPts val="600"/>
              </a:spcAft>
              <a:buFont typeface="Arial" panose="020B0604020202020204" pitchFamily="34" charset="0"/>
              <a:buChar char="•"/>
            </a:pPr>
            <a:endParaRPr lang="en-US" dirty="0"/>
          </a:p>
        </p:txBody>
      </p:sp>
      <p:pic>
        <p:nvPicPr>
          <p:cNvPr id="3076" name="Picture 4" descr="I&amp;#39;m Not Adding to This Dip in Twitter - Here&amp;#39;s Why - RealMoney">
            <a:extLst>
              <a:ext uri="{FF2B5EF4-FFF2-40B4-BE49-F238E27FC236}">
                <a16:creationId xmlns:a16="http://schemas.microsoft.com/office/drawing/2014/main" id="{21DDD67A-1473-A144-BE41-4D4DA3759CD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608" r="11176" b="2"/>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B538D428-C4B7-1D49-BB62-D07242665DAC}"/>
              </a:ext>
            </a:extLst>
          </p:cNvPr>
          <p:cNvSpPr txBox="1"/>
          <p:nvPr/>
        </p:nvSpPr>
        <p:spPr>
          <a:xfrm>
            <a:off x="3829050" y="2357438"/>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145951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25CA3C-0066-E841-9359-86AA077D4337}"/>
              </a:ext>
            </a:extLst>
          </p:cNvPr>
          <p:cNvSpPr>
            <a:spLocks noGrp="1"/>
          </p:cNvSpPr>
          <p:nvPr>
            <p:ph type="title"/>
          </p:nvPr>
        </p:nvSpPr>
        <p:spPr>
          <a:xfrm>
            <a:off x="640080" y="342311"/>
            <a:ext cx="10908792" cy="398367"/>
          </a:xfrm>
        </p:spPr>
        <p:txBody>
          <a:bodyPr vert="horz" lIns="91440" tIns="45720" rIns="91440" bIns="45720" rtlCol="0" anchor="ctr">
            <a:noAutofit/>
          </a:bodyPr>
          <a:lstStyle/>
          <a:p>
            <a:pPr algn="ctr"/>
            <a:r>
              <a:rPr lang="en-US" sz="3600" dirty="0"/>
              <a:t>Cluster 2</a:t>
            </a:r>
          </a:p>
        </p:txBody>
      </p:sp>
      <p:graphicFrame>
        <p:nvGraphicFramePr>
          <p:cNvPr id="4" name="Table 4">
            <a:extLst>
              <a:ext uri="{FF2B5EF4-FFF2-40B4-BE49-F238E27FC236}">
                <a16:creationId xmlns:a16="http://schemas.microsoft.com/office/drawing/2014/main" id="{297116E4-4F67-4B45-86B7-131DF0F51A3C}"/>
              </a:ext>
            </a:extLst>
          </p:cNvPr>
          <p:cNvGraphicFramePr>
            <a:graphicFrameLocks noGrp="1"/>
          </p:cNvGraphicFramePr>
          <p:nvPr>
            <p:extLst>
              <p:ext uri="{D42A27DB-BD31-4B8C-83A1-F6EECF244321}">
                <p14:modId xmlns:p14="http://schemas.microsoft.com/office/powerpoint/2010/main" val="2282904060"/>
              </p:ext>
            </p:extLst>
          </p:nvPr>
        </p:nvGraphicFramePr>
        <p:xfrm>
          <a:off x="2232837" y="1082989"/>
          <a:ext cx="6471287" cy="3398520"/>
        </p:xfrm>
        <a:graphic>
          <a:graphicData uri="http://schemas.openxmlformats.org/drawingml/2006/table">
            <a:tbl>
              <a:tblPr firstRow="1" bandRow="1">
                <a:tableStyleId>{5C22544A-7EE6-4342-B048-85BDC9FD1C3A}</a:tableStyleId>
              </a:tblPr>
              <a:tblGrid>
                <a:gridCol w="3761698">
                  <a:extLst>
                    <a:ext uri="{9D8B030D-6E8A-4147-A177-3AD203B41FA5}">
                      <a16:colId xmlns:a16="http://schemas.microsoft.com/office/drawing/2014/main" val="3591725051"/>
                    </a:ext>
                  </a:extLst>
                </a:gridCol>
                <a:gridCol w="440681">
                  <a:extLst>
                    <a:ext uri="{9D8B030D-6E8A-4147-A177-3AD203B41FA5}">
                      <a16:colId xmlns:a16="http://schemas.microsoft.com/office/drawing/2014/main" val="2276220735"/>
                    </a:ext>
                  </a:extLst>
                </a:gridCol>
                <a:gridCol w="455131">
                  <a:extLst>
                    <a:ext uri="{9D8B030D-6E8A-4147-A177-3AD203B41FA5}">
                      <a16:colId xmlns:a16="http://schemas.microsoft.com/office/drawing/2014/main" val="576172016"/>
                    </a:ext>
                  </a:extLst>
                </a:gridCol>
                <a:gridCol w="950177">
                  <a:extLst>
                    <a:ext uri="{9D8B030D-6E8A-4147-A177-3AD203B41FA5}">
                      <a16:colId xmlns:a16="http://schemas.microsoft.com/office/drawing/2014/main" val="405706352"/>
                    </a:ext>
                  </a:extLst>
                </a:gridCol>
                <a:gridCol w="863600">
                  <a:extLst>
                    <a:ext uri="{9D8B030D-6E8A-4147-A177-3AD203B41FA5}">
                      <a16:colId xmlns:a16="http://schemas.microsoft.com/office/drawing/2014/main" val="2258220138"/>
                    </a:ext>
                  </a:extLst>
                </a:gridCol>
              </a:tblGrid>
              <a:tr h="370840">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Description</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US</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UK</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Singapore</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Thailand</a:t>
                      </a:r>
                    </a:p>
                  </a:txBody>
                  <a:tcPr>
                    <a:solidFill>
                      <a:schemeClr val="bg1">
                        <a:lumMod val="95000"/>
                      </a:schemeClr>
                    </a:solidFill>
                  </a:tcPr>
                </a:tc>
                <a:extLst>
                  <a:ext uri="{0D108BD9-81ED-4DB2-BD59-A6C34878D82A}">
                    <a16:rowId xmlns:a16="http://schemas.microsoft.com/office/drawing/2014/main" val="264198089"/>
                  </a:ext>
                </a:extLst>
              </a:tr>
              <a:tr h="370840">
                <a:tc>
                  <a:txBody>
                    <a:bodyPr/>
                    <a:lstStyle/>
                    <a:p>
                      <a:pPr algn="ctr"/>
                      <a:r>
                        <a:rPr lang="en-US" sz="1200" kern="1200" dirty="0">
                          <a:solidFill>
                            <a:schemeClr val="tx2"/>
                          </a:solidFill>
                          <a:latin typeface="Times New Roman" panose="02020603050405020304" pitchFamily="18" charset="0"/>
                          <a:ea typeface="+mn-ea"/>
                          <a:cs typeface="Times New Roman" panose="02020603050405020304" pitchFamily="18" charset="0"/>
                        </a:rPr>
                        <a:t>Job openings for Nurse , Teacher , Content Moderator</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13</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200" kern="1200" dirty="0">
                          <a:solidFill>
                            <a:schemeClr val="tx2"/>
                          </a:solidFill>
                          <a:latin typeface="Times New Roman" panose="02020603050405020304" pitchFamily="18" charset="0"/>
                          <a:ea typeface="+mn-ea"/>
                          <a:cs typeface="Times New Roman" panose="02020603050405020304" pitchFamily="18" charset="0"/>
                        </a:rPr>
                        <a:t> Job opening for project manager with SaaS/mobile background</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2234404398"/>
                  </a:ext>
                </a:extLst>
              </a:tr>
              <a:tr h="370840">
                <a:tc>
                  <a:txBody>
                    <a:bodyPr/>
                    <a:lstStyle/>
                    <a:p>
                      <a:pPr algn="ctr"/>
                      <a:r>
                        <a:rPr lang="en-US" sz="1200" kern="1200" dirty="0">
                          <a:solidFill>
                            <a:schemeClr val="tx2"/>
                          </a:solidFill>
                          <a:latin typeface="Times New Roman" panose="02020603050405020304" pitchFamily="18" charset="0"/>
                          <a:ea typeface="+mn-ea"/>
                          <a:cs typeface="Times New Roman" panose="02020603050405020304" pitchFamily="18" charset="0"/>
                        </a:rPr>
                        <a:t>Job openings for teacher</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647985517"/>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2"/>
                          </a:solidFill>
                          <a:latin typeface="Times New Roman" panose="02020603050405020304" pitchFamily="18" charset="0"/>
                          <a:ea typeface="+mn-ea"/>
                          <a:cs typeface="Times New Roman" panose="02020603050405020304" pitchFamily="18" charset="0"/>
                        </a:rPr>
                        <a:t>Offers to buy office chairs</a:t>
                      </a:r>
                    </a:p>
                    <a:p>
                      <a:pPr algn="ctr"/>
                      <a:endParaRPr lang="en-US" sz="1200" kern="1200" dirty="0">
                        <a:solidFill>
                          <a:schemeClr val="tx2"/>
                        </a:solidFill>
                        <a:latin typeface="Times New Roman" panose="02020603050405020304" pitchFamily="18" charset="0"/>
                        <a:ea typeface="+mn-ea"/>
                        <a:cs typeface="Times New Roman" panose="02020603050405020304" pitchFamily="18" charset="0"/>
                      </a:endParaRP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5</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963610195"/>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2"/>
                          </a:solidFill>
                          <a:latin typeface="Times New Roman" panose="02020603050405020304" pitchFamily="18" charset="0"/>
                          <a:ea typeface="+mn-ea"/>
                          <a:cs typeface="Times New Roman" panose="02020603050405020304" pitchFamily="18" charset="0"/>
                        </a:rPr>
                        <a:t>Offers to buy office desks</a:t>
                      </a:r>
                    </a:p>
                    <a:p>
                      <a:pPr algn="ctr"/>
                      <a:endParaRPr lang="en-US" sz="1200" kern="1200" dirty="0">
                        <a:solidFill>
                          <a:schemeClr val="tx2"/>
                        </a:solidFill>
                        <a:latin typeface="Times New Roman" panose="02020603050405020304" pitchFamily="18" charset="0"/>
                        <a:ea typeface="+mn-ea"/>
                        <a:cs typeface="Times New Roman" panose="02020603050405020304" pitchFamily="18" charset="0"/>
                      </a:endParaRP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4</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19241532"/>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2"/>
                          </a:solidFill>
                          <a:latin typeface="Times New Roman" panose="02020603050405020304" pitchFamily="18" charset="0"/>
                          <a:ea typeface="+mn-ea"/>
                          <a:cs typeface="Times New Roman" panose="02020603050405020304" pitchFamily="18" charset="0"/>
                        </a:rPr>
                        <a:t> Rise of covid cases</a:t>
                      </a:r>
                    </a:p>
                    <a:p>
                      <a:pPr algn="ctr"/>
                      <a:endParaRPr lang="en-US" sz="1200" kern="1200" dirty="0">
                        <a:solidFill>
                          <a:schemeClr val="tx2"/>
                        </a:solidFill>
                        <a:latin typeface="Times New Roman" panose="02020603050405020304" pitchFamily="18" charset="0"/>
                        <a:ea typeface="+mn-ea"/>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extLst>
                  <a:ext uri="{0D108BD9-81ED-4DB2-BD59-A6C34878D82A}">
                    <a16:rowId xmlns:a16="http://schemas.microsoft.com/office/drawing/2014/main" val="284815865"/>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2"/>
                          </a:solidFill>
                          <a:latin typeface="Times New Roman" panose="02020603050405020304" pitchFamily="18" charset="0"/>
                          <a:ea typeface="+mn-ea"/>
                          <a:cs typeface="Times New Roman" panose="02020603050405020304" pitchFamily="18" charset="0"/>
                        </a:rPr>
                        <a:t>Marketing their masks</a:t>
                      </a:r>
                    </a:p>
                    <a:p>
                      <a:pPr algn="ctr"/>
                      <a:endParaRPr lang="en-US" sz="1200" kern="1200" dirty="0">
                        <a:solidFill>
                          <a:schemeClr val="tx2"/>
                        </a:solidFill>
                        <a:latin typeface="Times New Roman" panose="02020603050405020304" pitchFamily="18" charset="0"/>
                        <a:ea typeface="+mn-ea"/>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735936092"/>
                  </a:ext>
                </a:extLst>
              </a:tr>
            </a:tbl>
          </a:graphicData>
        </a:graphic>
      </p:graphicFrame>
    </p:spTree>
    <p:extLst>
      <p:ext uri="{BB962C8B-B14F-4D97-AF65-F5344CB8AC3E}">
        <p14:creationId xmlns:p14="http://schemas.microsoft.com/office/powerpoint/2010/main" val="1495343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25CA3C-0066-E841-9359-86AA077D4337}"/>
              </a:ext>
            </a:extLst>
          </p:cNvPr>
          <p:cNvSpPr>
            <a:spLocks noGrp="1"/>
          </p:cNvSpPr>
          <p:nvPr>
            <p:ph type="title"/>
          </p:nvPr>
        </p:nvSpPr>
        <p:spPr>
          <a:xfrm>
            <a:off x="4568810" y="1686620"/>
            <a:ext cx="10908792" cy="398367"/>
          </a:xfrm>
        </p:spPr>
        <p:txBody>
          <a:bodyPr vert="horz" lIns="91440" tIns="45720" rIns="91440" bIns="45720" rtlCol="0" anchor="ctr">
            <a:noAutofit/>
          </a:bodyPr>
          <a:lstStyle/>
          <a:p>
            <a:pPr algn="ctr"/>
            <a:r>
              <a:rPr lang="en-US" sz="3600" dirty="0"/>
              <a:t>Cluster 3</a:t>
            </a:r>
          </a:p>
        </p:txBody>
      </p:sp>
      <p:pic>
        <p:nvPicPr>
          <p:cNvPr id="3" name="Picture 2">
            <a:extLst>
              <a:ext uri="{FF2B5EF4-FFF2-40B4-BE49-F238E27FC236}">
                <a16:creationId xmlns:a16="http://schemas.microsoft.com/office/drawing/2014/main" id="{ABF14A0A-47ED-664A-9E3F-8D4627211479}"/>
              </a:ext>
            </a:extLst>
          </p:cNvPr>
          <p:cNvPicPr>
            <a:picLocks noChangeAspect="1"/>
          </p:cNvPicPr>
          <p:nvPr/>
        </p:nvPicPr>
        <p:blipFill>
          <a:blip r:embed="rId2"/>
          <a:stretch>
            <a:fillRect/>
          </a:stretch>
        </p:blipFill>
        <p:spPr>
          <a:xfrm>
            <a:off x="5919989" y="3593592"/>
            <a:ext cx="6255415" cy="3264408"/>
          </a:xfrm>
          <a:prstGeom prst="rect">
            <a:avLst/>
          </a:prstGeom>
        </p:spPr>
      </p:pic>
      <p:graphicFrame>
        <p:nvGraphicFramePr>
          <p:cNvPr id="14" name="Table 4">
            <a:extLst>
              <a:ext uri="{FF2B5EF4-FFF2-40B4-BE49-F238E27FC236}">
                <a16:creationId xmlns:a16="http://schemas.microsoft.com/office/drawing/2014/main" id="{CA42C342-BDAD-C647-B196-F717B6C36A90}"/>
              </a:ext>
            </a:extLst>
          </p:cNvPr>
          <p:cNvGraphicFramePr>
            <a:graphicFrameLocks noGrp="1"/>
          </p:cNvGraphicFramePr>
          <p:nvPr>
            <p:extLst>
              <p:ext uri="{D42A27DB-BD31-4B8C-83A1-F6EECF244321}">
                <p14:modId xmlns:p14="http://schemas.microsoft.com/office/powerpoint/2010/main" val="3781898077"/>
              </p:ext>
            </p:extLst>
          </p:nvPr>
        </p:nvGraphicFramePr>
        <p:xfrm>
          <a:off x="223283" y="117964"/>
          <a:ext cx="7634177" cy="3327922"/>
        </p:xfrm>
        <a:graphic>
          <a:graphicData uri="http://schemas.openxmlformats.org/drawingml/2006/table">
            <a:tbl>
              <a:tblPr firstRow="1" bandRow="1">
                <a:tableStyleId>{5C22544A-7EE6-4342-B048-85BDC9FD1C3A}</a:tableStyleId>
              </a:tblPr>
              <a:tblGrid>
                <a:gridCol w="7634177">
                  <a:extLst>
                    <a:ext uri="{9D8B030D-6E8A-4147-A177-3AD203B41FA5}">
                      <a16:colId xmlns:a16="http://schemas.microsoft.com/office/drawing/2014/main" val="2568918135"/>
                    </a:ext>
                  </a:extLst>
                </a:gridCol>
              </a:tblGrid>
              <a:tr h="667294">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We’re growing our team! We have open roles in Product, Marketing, Sales, Technology and Finance! If you want to make a difference at a growing tech company, find your future here! https://t.co/zibSjm2U0j #remotework #hiring #techjobs</a:t>
                      </a:r>
                    </a:p>
                  </a:txBody>
                  <a:tcPr marL="93558" marR="93558" marT="46779" marB="46779">
                    <a:solidFill>
                      <a:schemeClr val="bg1">
                        <a:lumMod val="95000"/>
                      </a:schemeClr>
                    </a:solidFill>
                  </a:tcPr>
                </a:tc>
                <a:extLst>
                  <a:ext uri="{0D108BD9-81ED-4DB2-BD59-A6C34878D82A}">
                    <a16:rowId xmlns:a16="http://schemas.microsoft.com/office/drawing/2014/main" val="880900768"/>
                  </a:ext>
                </a:extLst>
              </a:tr>
              <a:tr h="667294">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🏅Today’s featured article looks at the remote work skills you can include on your CV to help you gain a hiring managers attention. 🆓 Sign up for FREE to read the article and more: https://t.co/SW14gXK5xW #jobsearch #wfh #worklife #careers #CV #remotework #remoteworking https://t.co/0WQL3WytJN</a:t>
                      </a:r>
                    </a:p>
                  </a:txBody>
                  <a:tcPr marL="93558" marR="93558" marT="46779" marB="46779">
                    <a:solidFill>
                      <a:schemeClr val="bg1">
                        <a:lumMod val="95000"/>
                      </a:schemeClr>
                    </a:solidFill>
                  </a:tcPr>
                </a:tc>
                <a:extLst>
                  <a:ext uri="{0D108BD9-81ED-4DB2-BD59-A6C34878D82A}">
                    <a16:rowId xmlns:a16="http://schemas.microsoft.com/office/drawing/2014/main" val="1687529946"/>
                  </a:ext>
                </a:extLst>
              </a:tr>
              <a:tr h="667294">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Remote work is a spectrum. Learn what it takes to create a great remote culture at your company. Save 50% on the Remote Work Master Class: https://t.co/mi2cgC73R2 Now includes free companion Kindle book. #remotework #remoteworking</a:t>
                      </a:r>
                    </a:p>
                  </a:txBody>
                  <a:tcPr marL="93558" marR="93558" marT="46779" marB="46779">
                    <a:solidFill>
                      <a:schemeClr val="bg1">
                        <a:lumMod val="95000"/>
                      </a:schemeClr>
                    </a:solidFill>
                  </a:tcPr>
                </a:tc>
                <a:extLst>
                  <a:ext uri="{0D108BD9-81ED-4DB2-BD59-A6C34878D82A}">
                    <a16:rowId xmlns:a16="http://schemas.microsoft.com/office/drawing/2014/main" val="2420551148"/>
                  </a:ext>
                </a:extLst>
              </a:tr>
              <a:tr h="667294">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Whether you’ve had a remote sales team for a while or have recently made the shift to remote work, make team engagement an integral part of your company culture. Here are 20 simple ways to keep your remote sales team engaged. https://t.co/qF1E1P1yot #sales #remotework https://t.co/OkbqOzrnz4</a:t>
                      </a:r>
                    </a:p>
                  </a:txBody>
                  <a:tcPr marL="93558" marR="93558" marT="46779" marB="46779">
                    <a:solidFill>
                      <a:schemeClr val="bg1">
                        <a:lumMod val="95000"/>
                      </a:schemeClr>
                    </a:solidFill>
                  </a:tcPr>
                </a:tc>
                <a:extLst>
                  <a:ext uri="{0D108BD9-81ED-4DB2-BD59-A6C34878D82A}">
                    <a16:rowId xmlns:a16="http://schemas.microsoft.com/office/drawing/2014/main" val="1393520117"/>
                  </a:ext>
                </a:extLst>
              </a:tr>
              <a:tr h="658746">
                <a:tc>
                  <a:txBody>
                    <a:bodyPr/>
                    <a:lstStyle/>
                    <a:p>
                      <a:pPr algn="ctr"/>
                      <a:r>
                        <a:rPr lang="en-US" sz="1200" b="0" kern="1200" dirty="0">
                          <a:solidFill>
                            <a:schemeClr val="tx1"/>
                          </a:solidFill>
                          <a:latin typeface="Times New Roman" panose="02020603050405020304" pitchFamily="18" charset="0"/>
                          <a:ea typeface="+mn-ea"/>
                          <a:cs typeface="Times New Roman" panose="02020603050405020304" pitchFamily="18" charset="0"/>
                        </a:rPr>
                        <a:t>To help business leaders when it comes to managing remote workers, we have listed some ways that can be considered for better remote management of teams and individuals. #Tips #remotework #remotejob #employees #WorkFromHome #management #teams #EmployeeEngagement #Leaders #codleo https://t.co/6ZBtIGZcld</a:t>
                      </a:r>
                    </a:p>
                  </a:txBody>
                  <a:tcPr marL="93558" marR="93558" marT="46779" marB="46779">
                    <a:solidFill>
                      <a:schemeClr val="bg1">
                        <a:lumMod val="95000"/>
                      </a:schemeClr>
                    </a:solidFill>
                  </a:tcPr>
                </a:tc>
                <a:extLst>
                  <a:ext uri="{0D108BD9-81ED-4DB2-BD59-A6C34878D82A}">
                    <a16:rowId xmlns:a16="http://schemas.microsoft.com/office/drawing/2014/main" val="2049525642"/>
                  </a:ext>
                </a:extLst>
              </a:tr>
            </a:tbl>
          </a:graphicData>
        </a:graphic>
      </p:graphicFrame>
    </p:spTree>
    <p:extLst>
      <p:ext uri="{BB962C8B-B14F-4D97-AF65-F5344CB8AC3E}">
        <p14:creationId xmlns:p14="http://schemas.microsoft.com/office/powerpoint/2010/main" val="15509878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25CA3C-0066-E841-9359-86AA077D4337}"/>
              </a:ext>
            </a:extLst>
          </p:cNvPr>
          <p:cNvSpPr>
            <a:spLocks noGrp="1"/>
          </p:cNvSpPr>
          <p:nvPr>
            <p:ph type="title"/>
          </p:nvPr>
        </p:nvSpPr>
        <p:spPr>
          <a:xfrm>
            <a:off x="640080" y="342311"/>
            <a:ext cx="10908792" cy="398367"/>
          </a:xfrm>
        </p:spPr>
        <p:txBody>
          <a:bodyPr vert="horz" lIns="91440" tIns="45720" rIns="91440" bIns="45720" rtlCol="0" anchor="ctr">
            <a:noAutofit/>
          </a:bodyPr>
          <a:lstStyle/>
          <a:p>
            <a:pPr algn="ctr"/>
            <a:r>
              <a:rPr lang="en-US" sz="3600" dirty="0"/>
              <a:t>Cluster 3</a:t>
            </a:r>
          </a:p>
        </p:txBody>
      </p:sp>
      <p:graphicFrame>
        <p:nvGraphicFramePr>
          <p:cNvPr id="4" name="Table 4">
            <a:extLst>
              <a:ext uri="{FF2B5EF4-FFF2-40B4-BE49-F238E27FC236}">
                <a16:creationId xmlns:a16="http://schemas.microsoft.com/office/drawing/2014/main" id="{297116E4-4F67-4B45-86B7-131DF0F51A3C}"/>
              </a:ext>
            </a:extLst>
          </p:cNvPr>
          <p:cNvGraphicFramePr>
            <a:graphicFrameLocks noGrp="1"/>
          </p:cNvGraphicFramePr>
          <p:nvPr>
            <p:extLst>
              <p:ext uri="{D42A27DB-BD31-4B8C-83A1-F6EECF244321}">
                <p14:modId xmlns:p14="http://schemas.microsoft.com/office/powerpoint/2010/main" val="2664210336"/>
              </p:ext>
            </p:extLst>
          </p:nvPr>
        </p:nvGraphicFramePr>
        <p:xfrm>
          <a:off x="1617134" y="1032395"/>
          <a:ext cx="10100733" cy="1290320"/>
        </p:xfrm>
        <a:graphic>
          <a:graphicData uri="http://schemas.openxmlformats.org/drawingml/2006/table">
            <a:tbl>
              <a:tblPr firstRow="1" bandRow="1">
                <a:tableStyleId>{5C22544A-7EE6-4342-B048-85BDC9FD1C3A}</a:tableStyleId>
              </a:tblPr>
              <a:tblGrid>
                <a:gridCol w="1015999">
                  <a:extLst>
                    <a:ext uri="{9D8B030D-6E8A-4147-A177-3AD203B41FA5}">
                      <a16:colId xmlns:a16="http://schemas.microsoft.com/office/drawing/2014/main" val="2568918135"/>
                    </a:ext>
                  </a:extLst>
                </a:gridCol>
                <a:gridCol w="2844800">
                  <a:extLst>
                    <a:ext uri="{9D8B030D-6E8A-4147-A177-3AD203B41FA5}">
                      <a16:colId xmlns:a16="http://schemas.microsoft.com/office/drawing/2014/main" val="3591725051"/>
                    </a:ext>
                  </a:extLst>
                </a:gridCol>
                <a:gridCol w="448734">
                  <a:extLst>
                    <a:ext uri="{9D8B030D-6E8A-4147-A177-3AD203B41FA5}">
                      <a16:colId xmlns:a16="http://schemas.microsoft.com/office/drawing/2014/main" val="2276220735"/>
                    </a:ext>
                  </a:extLst>
                </a:gridCol>
                <a:gridCol w="491066">
                  <a:extLst>
                    <a:ext uri="{9D8B030D-6E8A-4147-A177-3AD203B41FA5}">
                      <a16:colId xmlns:a16="http://schemas.microsoft.com/office/drawing/2014/main" val="576172016"/>
                    </a:ext>
                  </a:extLst>
                </a:gridCol>
                <a:gridCol w="804334">
                  <a:extLst>
                    <a:ext uri="{9D8B030D-6E8A-4147-A177-3AD203B41FA5}">
                      <a16:colId xmlns:a16="http://schemas.microsoft.com/office/drawing/2014/main" val="476402376"/>
                    </a:ext>
                  </a:extLst>
                </a:gridCol>
                <a:gridCol w="618066">
                  <a:extLst>
                    <a:ext uri="{9D8B030D-6E8A-4147-A177-3AD203B41FA5}">
                      <a16:colId xmlns:a16="http://schemas.microsoft.com/office/drawing/2014/main" val="583678911"/>
                    </a:ext>
                  </a:extLst>
                </a:gridCol>
                <a:gridCol w="702734">
                  <a:extLst>
                    <a:ext uri="{9D8B030D-6E8A-4147-A177-3AD203B41FA5}">
                      <a16:colId xmlns:a16="http://schemas.microsoft.com/office/drawing/2014/main" val="2232845315"/>
                    </a:ext>
                  </a:extLst>
                </a:gridCol>
                <a:gridCol w="736600">
                  <a:extLst>
                    <a:ext uri="{9D8B030D-6E8A-4147-A177-3AD203B41FA5}">
                      <a16:colId xmlns:a16="http://schemas.microsoft.com/office/drawing/2014/main" val="145926661"/>
                    </a:ext>
                  </a:extLst>
                </a:gridCol>
                <a:gridCol w="1151466">
                  <a:extLst>
                    <a:ext uri="{9D8B030D-6E8A-4147-A177-3AD203B41FA5}">
                      <a16:colId xmlns:a16="http://schemas.microsoft.com/office/drawing/2014/main" val="3831267657"/>
                    </a:ext>
                  </a:extLst>
                </a:gridCol>
                <a:gridCol w="660400">
                  <a:extLst>
                    <a:ext uri="{9D8B030D-6E8A-4147-A177-3AD203B41FA5}">
                      <a16:colId xmlns:a16="http://schemas.microsoft.com/office/drawing/2014/main" val="396579396"/>
                    </a:ext>
                  </a:extLst>
                </a:gridCol>
                <a:gridCol w="626534">
                  <a:extLst>
                    <a:ext uri="{9D8B030D-6E8A-4147-A177-3AD203B41FA5}">
                      <a16:colId xmlns:a16="http://schemas.microsoft.com/office/drawing/2014/main" val="3974955572"/>
                    </a:ext>
                  </a:extLst>
                </a:gridCol>
              </a:tblGrid>
              <a:tr h="370840">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 of Tweets</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Description</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US</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UK</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Canada</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India</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Kenya</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Mexico</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South Africa</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Spain</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UAE</a:t>
                      </a:r>
                    </a:p>
                  </a:txBody>
                  <a:tcPr>
                    <a:solidFill>
                      <a:schemeClr val="bg1">
                        <a:lumMod val="95000"/>
                      </a:schemeClr>
                    </a:solidFill>
                  </a:tcPr>
                </a:tc>
                <a:extLst>
                  <a:ext uri="{0D108BD9-81ED-4DB2-BD59-A6C34878D82A}">
                    <a16:rowId xmlns:a16="http://schemas.microsoft.com/office/drawing/2014/main" val="264198089"/>
                  </a:ext>
                </a:extLst>
              </a:tr>
              <a:tr h="370840">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100</a:t>
                      </a:r>
                    </a:p>
                  </a:txBody>
                  <a:tcPr>
                    <a:solidFill>
                      <a:schemeClr val="bg1">
                        <a:lumMod val="95000"/>
                      </a:schemeClr>
                    </a:solidFill>
                  </a:tcPr>
                </a:tc>
                <a:tc>
                  <a:txBody>
                    <a:bodyPr/>
                    <a:lstStyle/>
                    <a:p>
                      <a:pPr algn="ct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Job openings  Sales/Salesforce/B2B Sales</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44</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19</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5</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5</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5</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5</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3</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53</a:t>
                      </a:r>
                    </a:p>
                  </a:txBody>
                  <a:tcPr>
                    <a:solidFill>
                      <a:schemeClr val="bg1">
                        <a:lumMod val="95000"/>
                      </a:schemeClr>
                    </a:solidFill>
                  </a:tcPr>
                </a:tc>
                <a:tc>
                  <a:txBody>
                    <a:bodyPr/>
                    <a:lstStyle/>
                    <a:p>
                      <a:pPr algn="ctr"/>
                      <a:r>
                        <a:rPr lang="en-US" sz="1800" b="0" i="0" kern="1200" dirty="0">
                          <a:solidFill>
                            <a:schemeClr val="dk1"/>
                          </a:solidFill>
                          <a:effectLst/>
                          <a:latin typeface="+mn-lt"/>
                          <a:ea typeface="+mn-ea"/>
                          <a:cs typeface="+mn-cs"/>
                        </a:rPr>
                        <a:t> </a:t>
                      </a: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Job openings as Customer Service Representative/Advisor </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34</a:t>
                      </a:r>
                    </a:p>
                  </a:txBody>
                  <a:tcPr>
                    <a:solidFill>
                      <a:schemeClr val="bg1">
                        <a:lumMod val="95000"/>
                      </a:schemeClr>
                    </a:solidFill>
                  </a:tcPr>
                </a:tc>
                <a:tc>
                  <a:txBody>
                    <a:bodyPr/>
                    <a:lstStyle/>
                    <a:p>
                      <a:pPr algn="ctr"/>
                      <a:r>
                        <a:rPr lang="en-US" sz="1200" dirty="0">
                          <a:solidFill>
                            <a:schemeClr val="tx2"/>
                          </a:solidFill>
                          <a:latin typeface="Times New Roman" panose="02020603050405020304" pitchFamily="18" charset="0"/>
                          <a:cs typeface="Times New Roman" panose="02020603050405020304" pitchFamily="18" charset="0"/>
                        </a:rPr>
                        <a:t>1</a:t>
                      </a: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tc>
                  <a:txBody>
                    <a:bodyPr/>
                    <a:lstStyle/>
                    <a:p>
                      <a:pPr algn="ctr"/>
                      <a:endParaRPr lang="en-US" sz="1200" dirty="0">
                        <a:solidFill>
                          <a:schemeClr val="tx2"/>
                        </a:solidFill>
                        <a:latin typeface="Times New Roman" panose="02020603050405020304" pitchFamily="18" charset="0"/>
                        <a:cs typeface="Times New Roman" panose="02020603050405020304" pitchFamily="18" charset="0"/>
                      </a:endParaRPr>
                    </a:p>
                  </a:txBody>
                  <a:tcPr>
                    <a:solidFill>
                      <a:schemeClr val="bg1">
                        <a:lumMod val="95000"/>
                      </a:schemeClr>
                    </a:solidFill>
                  </a:tcPr>
                </a:tc>
                <a:extLst>
                  <a:ext uri="{0D108BD9-81ED-4DB2-BD59-A6C34878D82A}">
                    <a16:rowId xmlns:a16="http://schemas.microsoft.com/office/drawing/2014/main" val="2234404398"/>
                  </a:ext>
                </a:extLst>
              </a:tr>
            </a:tbl>
          </a:graphicData>
        </a:graphic>
      </p:graphicFrame>
      <p:graphicFrame>
        <p:nvGraphicFramePr>
          <p:cNvPr id="6" name="Table 4">
            <a:extLst>
              <a:ext uri="{FF2B5EF4-FFF2-40B4-BE49-F238E27FC236}">
                <a16:creationId xmlns:a16="http://schemas.microsoft.com/office/drawing/2014/main" id="{9255B1A1-0D21-AE44-8354-B994B7B4E699}"/>
              </a:ext>
            </a:extLst>
          </p:cNvPr>
          <p:cNvGraphicFramePr>
            <a:graphicFrameLocks noGrp="1"/>
          </p:cNvGraphicFramePr>
          <p:nvPr>
            <p:extLst>
              <p:ext uri="{D42A27DB-BD31-4B8C-83A1-F6EECF244321}">
                <p14:modId xmlns:p14="http://schemas.microsoft.com/office/powerpoint/2010/main" val="4199022053"/>
              </p:ext>
            </p:extLst>
          </p:nvPr>
        </p:nvGraphicFramePr>
        <p:xfrm>
          <a:off x="1610456" y="2774835"/>
          <a:ext cx="7662334" cy="1569720"/>
        </p:xfrm>
        <a:graphic>
          <a:graphicData uri="http://schemas.openxmlformats.org/drawingml/2006/table">
            <a:tbl>
              <a:tblPr firstRow="1" bandRow="1">
                <a:tableStyleId>{5C22544A-7EE6-4342-B048-85BDC9FD1C3A}</a:tableStyleId>
              </a:tblPr>
              <a:tblGrid>
                <a:gridCol w="1168400">
                  <a:extLst>
                    <a:ext uri="{9D8B030D-6E8A-4147-A177-3AD203B41FA5}">
                      <a16:colId xmlns:a16="http://schemas.microsoft.com/office/drawing/2014/main" val="2568918135"/>
                    </a:ext>
                  </a:extLst>
                </a:gridCol>
                <a:gridCol w="6493934">
                  <a:extLst>
                    <a:ext uri="{9D8B030D-6E8A-4147-A177-3AD203B41FA5}">
                      <a16:colId xmlns:a16="http://schemas.microsoft.com/office/drawing/2014/main" val="3591725051"/>
                    </a:ext>
                  </a:extLst>
                </a:gridCol>
              </a:tblGrid>
              <a:tr h="370840">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 of Tweets</a:t>
                      </a:r>
                    </a:p>
                  </a:txBody>
                  <a:tcPr>
                    <a:solidFill>
                      <a:schemeClr val="bg1">
                        <a:lumMod val="95000"/>
                      </a:schemeClr>
                    </a:solidFill>
                  </a:tcPr>
                </a:tc>
                <a:tc>
                  <a:txBody>
                    <a:bodyPr/>
                    <a:lstStyle/>
                    <a:p>
                      <a:pPr algn="ctr"/>
                      <a:r>
                        <a:rPr lang="en-US" sz="1400" b="0" dirty="0">
                          <a:solidFill>
                            <a:schemeClr val="tx2"/>
                          </a:solidFill>
                          <a:latin typeface="Times New Roman" panose="02020603050405020304" pitchFamily="18" charset="0"/>
                          <a:cs typeface="Times New Roman" panose="02020603050405020304" pitchFamily="18" charset="0"/>
                        </a:rPr>
                        <a:t>Description</a:t>
                      </a:r>
                    </a:p>
                  </a:txBody>
                  <a:tcPr>
                    <a:solidFill>
                      <a:schemeClr val="bg1">
                        <a:lumMod val="95000"/>
                      </a:schemeClr>
                    </a:solidFill>
                  </a:tcPr>
                </a:tc>
                <a:extLst>
                  <a:ext uri="{0D108BD9-81ED-4DB2-BD59-A6C34878D82A}">
                    <a16:rowId xmlns:a16="http://schemas.microsoft.com/office/drawing/2014/main" val="264198089"/>
                  </a:ext>
                </a:extLst>
              </a:tr>
              <a:tr h="370840">
                <a:tc>
                  <a:txBody>
                    <a:bodyPr/>
                    <a:lstStyle/>
                    <a:p>
                      <a:pPr algn="ctr"/>
                      <a:r>
                        <a:rPr lang="en-US" sz="1200" kern="1200" dirty="0">
                          <a:solidFill>
                            <a:schemeClr val="tx2"/>
                          </a:solidFill>
                          <a:latin typeface="Times New Roman" panose="02020603050405020304" pitchFamily="18" charset="0"/>
                          <a:ea typeface="+mn-ea"/>
                          <a:cs typeface="Times New Roman" panose="02020603050405020304" pitchFamily="18" charset="0"/>
                        </a:rPr>
                        <a:t>39</a:t>
                      </a:r>
                    </a:p>
                  </a:txBody>
                  <a:tcPr>
                    <a:solidFill>
                      <a:schemeClr val="bg1">
                        <a:lumMod val="95000"/>
                      </a:schemeClr>
                    </a:solidFill>
                  </a:tcPr>
                </a:tc>
                <a:tc>
                  <a:txBody>
                    <a:bodyPr/>
                    <a:lstStyle/>
                    <a:p>
                      <a:pPr algn="ctr"/>
                      <a:r>
                        <a:rPr lang="en-US" sz="1200" kern="1200" dirty="0">
                          <a:solidFill>
                            <a:schemeClr val="tx2"/>
                          </a:solidFill>
                          <a:latin typeface="Times New Roman" panose="02020603050405020304" pitchFamily="18" charset="0"/>
                          <a:ea typeface="+mn-ea"/>
                          <a:cs typeface="Times New Roman" panose="02020603050405020304" pitchFamily="18" charset="0"/>
                        </a:rPr>
                        <a:t>software tools to enhance work from home experience, work productivity tools to boost productivity.</a:t>
                      </a:r>
                    </a:p>
                  </a:txBody>
                  <a:tcPr>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200" kern="1200" dirty="0">
                          <a:solidFill>
                            <a:schemeClr val="tx2"/>
                          </a:solidFill>
                          <a:latin typeface="Times New Roman" panose="02020603050405020304" pitchFamily="18" charset="0"/>
                          <a:ea typeface="+mn-ea"/>
                          <a:cs typeface="Times New Roman" panose="02020603050405020304" pitchFamily="18" charset="0"/>
                        </a:rPr>
                        <a:t>85</a:t>
                      </a:r>
                    </a:p>
                  </a:txBody>
                  <a:tcPr>
                    <a:solidFill>
                      <a:schemeClr val="bg1">
                        <a:lumMod val="95000"/>
                      </a:schemeClr>
                    </a:solidFill>
                  </a:tcPr>
                </a:tc>
                <a:tc>
                  <a:txBody>
                    <a:bodyPr/>
                    <a:lstStyle/>
                    <a:p>
                      <a:pPr algn="ctr"/>
                      <a:r>
                        <a:rPr lang="en-US" sz="1200" kern="1200" dirty="0">
                          <a:solidFill>
                            <a:schemeClr val="tx2"/>
                          </a:solidFill>
                          <a:latin typeface="Times New Roman" panose="02020603050405020304" pitchFamily="18" charset="0"/>
                          <a:ea typeface="+mn-ea"/>
                          <a:cs typeface="Times New Roman" panose="02020603050405020304" pitchFamily="18" charset="0"/>
                        </a:rPr>
                        <a:t>technology trends /trends of work model, the reasons it will stay</a:t>
                      </a:r>
                    </a:p>
                  </a:txBody>
                  <a:tcPr>
                    <a:solidFill>
                      <a:schemeClr val="bg1">
                        <a:lumMod val="95000"/>
                      </a:schemeClr>
                    </a:solidFill>
                  </a:tcPr>
                </a:tc>
                <a:extLst>
                  <a:ext uri="{0D108BD9-81ED-4DB2-BD59-A6C34878D82A}">
                    <a16:rowId xmlns:a16="http://schemas.microsoft.com/office/drawing/2014/main" val="1745133455"/>
                  </a:ext>
                </a:extLst>
              </a:tr>
              <a:tr h="370840">
                <a:tc>
                  <a:txBody>
                    <a:bodyPr/>
                    <a:lstStyle/>
                    <a:p>
                      <a:pPr algn="ctr"/>
                      <a:r>
                        <a:rPr lang="en-US" sz="1200" kern="1200" dirty="0">
                          <a:solidFill>
                            <a:schemeClr val="tx2"/>
                          </a:solidFill>
                          <a:latin typeface="Times New Roman" panose="02020603050405020304" pitchFamily="18" charset="0"/>
                          <a:ea typeface="+mn-ea"/>
                          <a:cs typeface="Times New Roman" panose="02020603050405020304" pitchFamily="18" charset="0"/>
                        </a:rPr>
                        <a:t>127</a:t>
                      </a:r>
                    </a:p>
                  </a:txBody>
                  <a:tcPr>
                    <a:solidFill>
                      <a:schemeClr val="bg1">
                        <a:lumMod val="95000"/>
                      </a:schemeClr>
                    </a:solidFill>
                  </a:tcPr>
                </a:tc>
                <a:tc>
                  <a:txBody>
                    <a:bodyPr/>
                    <a:lstStyle/>
                    <a:p>
                      <a:pPr algn="ctr"/>
                      <a:r>
                        <a:rPr lang="en-US" sz="1200" kern="1200" dirty="0">
                          <a:solidFill>
                            <a:schemeClr val="tx2"/>
                          </a:solidFill>
                          <a:latin typeface="Times New Roman" panose="02020603050405020304" pitchFamily="18" charset="0"/>
                          <a:ea typeface="+mn-ea"/>
                          <a:cs typeface="Times New Roman" panose="02020603050405020304" pitchFamily="18" charset="0"/>
                        </a:rPr>
                        <a:t> tips on how to negotiate remote salary, managing long-term remotework, interview remote team candidates, remote project management.</a:t>
                      </a:r>
                    </a:p>
                  </a:txBody>
                  <a:tcPr>
                    <a:solidFill>
                      <a:schemeClr val="bg1">
                        <a:lumMod val="95000"/>
                      </a:schemeClr>
                    </a:solidFill>
                  </a:tcPr>
                </a:tc>
                <a:extLst>
                  <a:ext uri="{0D108BD9-81ED-4DB2-BD59-A6C34878D82A}">
                    <a16:rowId xmlns:a16="http://schemas.microsoft.com/office/drawing/2014/main" val="2234404398"/>
                  </a:ext>
                </a:extLst>
              </a:tr>
            </a:tbl>
          </a:graphicData>
        </a:graphic>
      </p:graphicFrame>
    </p:spTree>
    <p:extLst>
      <p:ext uri="{BB962C8B-B14F-4D97-AF65-F5344CB8AC3E}">
        <p14:creationId xmlns:p14="http://schemas.microsoft.com/office/powerpoint/2010/main" val="33643808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CD785A-3CA0-BD45-9810-FC7FF8A7E3C0}"/>
              </a:ext>
            </a:extLst>
          </p:cNvPr>
          <p:cNvSpPr>
            <a:spLocks noGrp="1"/>
          </p:cNvSpPr>
          <p:nvPr>
            <p:ph type="title"/>
          </p:nvPr>
        </p:nvSpPr>
        <p:spPr>
          <a:xfrm>
            <a:off x="572493" y="1118950"/>
            <a:ext cx="11018520" cy="698123"/>
          </a:xfrm>
        </p:spPr>
        <p:txBody>
          <a:bodyPr vert="horz" lIns="91440" tIns="45720" rIns="91440" bIns="45720" rtlCol="0" anchor="b">
            <a:normAutofit/>
          </a:bodyPr>
          <a:lstStyle/>
          <a:p>
            <a:r>
              <a:rPr lang="en-US" sz="3200" dirty="0"/>
              <a:t>Next Steps</a:t>
            </a:r>
          </a:p>
        </p:txBody>
      </p:sp>
      <p:sp>
        <p:nvSpPr>
          <p:cNvPr id="21"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6072" y="1817073"/>
            <a:ext cx="11018520" cy="18288"/>
          </a:xfrm>
          <a:custGeom>
            <a:avLst/>
            <a:gdLst>
              <a:gd name="connsiteX0" fmla="*/ 0 w 11018520"/>
              <a:gd name="connsiteY0" fmla="*/ 0 h 18288"/>
              <a:gd name="connsiteX1" fmla="*/ 468287 w 11018520"/>
              <a:gd name="connsiteY1" fmla="*/ 0 h 18288"/>
              <a:gd name="connsiteX2" fmla="*/ 1156945 w 11018520"/>
              <a:gd name="connsiteY2" fmla="*/ 0 h 18288"/>
              <a:gd name="connsiteX3" fmla="*/ 1955787 w 11018520"/>
              <a:gd name="connsiteY3" fmla="*/ 0 h 18288"/>
              <a:gd name="connsiteX4" fmla="*/ 2313889 w 11018520"/>
              <a:gd name="connsiteY4" fmla="*/ 0 h 18288"/>
              <a:gd name="connsiteX5" fmla="*/ 2671991 w 11018520"/>
              <a:gd name="connsiteY5" fmla="*/ 0 h 18288"/>
              <a:gd name="connsiteX6" fmla="*/ 3581019 w 11018520"/>
              <a:gd name="connsiteY6" fmla="*/ 0 h 18288"/>
              <a:gd name="connsiteX7" fmla="*/ 4269677 w 11018520"/>
              <a:gd name="connsiteY7" fmla="*/ 0 h 18288"/>
              <a:gd name="connsiteX8" fmla="*/ 4627778 w 11018520"/>
              <a:gd name="connsiteY8" fmla="*/ 0 h 18288"/>
              <a:gd name="connsiteX9" fmla="*/ 5316436 w 11018520"/>
              <a:gd name="connsiteY9" fmla="*/ 0 h 18288"/>
              <a:gd name="connsiteX10" fmla="*/ 6225464 w 11018520"/>
              <a:gd name="connsiteY10" fmla="*/ 0 h 18288"/>
              <a:gd name="connsiteX11" fmla="*/ 6803936 w 11018520"/>
              <a:gd name="connsiteY11" fmla="*/ 0 h 18288"/>
              <a:gd name="connsiteX12" fmla="*/ 7382408 w 11018520"/>
              <a:gd name="connsiteY12" fmla="*/ 0 h 18288"/>
              <a:gd name="connsiteX13" fmla="*/ 8071066 w 11018520"/>
              <a:gd name="connsiteY13" fmla="*/ 0 h 18288"/>
              <a:gd name="connsiteX14" fmla="*/ 8869909 w 11018520"/>
              <a:gd name="connsiteY14" fmla="*/ 0 h 18288"/>
              <a:gd name="connsiteX15" fmla="*/ 9668751 w 11018520"/>
              <a:gd name="connsiteY15" fmla="*/ 0 h 18288"/>
              <a:gd name="connsiteX16" fmla="*/ 11018520 w 11018520"/>
              <a:gd name="connsiteY16" fmla="*/ 0 h 18288"/>
              <a:gd name="connsiteX17" fmla="*/ 11018520 w 11018520"/>
              <a:gd name="connsiteY17" fmla="*/ 18288 h 18288"/>
              <a:gd name="connsiteX18" fmla="*/ 10550233 w 11018520"/>
              <a:gd name="connsiteY18" fmla="*/ 18288 h 18288"/>
              <a:gd name="connsiteX19" fmla="*/ 9641205 w 11018520"/>
              <a:gd name="connsiteY19" fmla="*/ 18288 h 18288"/>
              <a:gd name="connsiteX20" fmla="*/ 8952548 w 11018520"/>
              <a:gd name="connsiteY20" fmla="*/ 18288 h 18288"/>
              <a:gd name="connsiteX21" fmla="*/ 8594446 w 11018520"/>
              <a:gd name="connsiteY21" fmla="*/ 18288 h 18288"/>
              <a:gd name="connsiteX22" fmla="*/ 7905788 w 11018520"/>
              <a:gd name="connsiteY22" fmla="*/ 18288 h 18288"/>
              <a:gd name="connsiteX23" fmla="*/ 7327316 w 11018520"/>
              <a:gd name="connsiteY23" fmla="*/ 18288 h 18288"/>
              <a:gd name="connsiteX24" fmla="*/ 6748844 w 11018520"/>
              <a:gd name="connsiteY24" fmla="*/ 18288 h 18288"/>
              <a:gd name="connsiteX25" fmla="*/ 6170371 w 11018520"/>
              <a:gd name="connsiteY25" fmla="*/ 18288 h 18288"/>
              <a:gd name="connsiteX26" fmla="*/ 5591899 w 11018520"/>
              <a:gd name="connsiteY26" fmla="*/ 18288 h 18288"/>
              <a:gd name="connsiteX27" fmla="*/ 4793056 w 11018520"/>
              <a:gd name="connsiteY27" fmla="*/ 18288 h 18288"/>
              <a:gd name="connsiteX28" fmla="*/ 4104399 w 11018520"/>
              <a:gd name="connsiteY28" fmla="*/ 18288 h 18288"/>
              <a:gd name="connsiteX29" fmla="*/ 3746297 w 11018520"/>
              <a:gd name="connsiteY29" fmla="*/ 18288 h 18288"/>
              <a:gd name="connsiteX30" fmla="*/ 3167825 w 11018520"/>
              <a:gd name="connsiteY30" fmla="*/ 18288 h 18288"/>
              <a:gd name="connsiteX31" fmla="*/ 2368982 w 11018520"/>
              <a:gd name="connsiteY31" fmla="*/ 18288 h 18288"/>
              <a:gd name="connsiteX32" fmla="*/ 1900695 w 11018520"/>
              <a:gd name="connsiteY32" fmla="*/ 18288 h 18288"/>
              <a:gd name="connsiteX33" fmla="*/ 991667 w 11018520"/>
              <a:gd name="connsiteY33" fmla="*/ 18288 h 18288"/>
              <a:gd name="connsiteX34" fmla="*/ 0 w 11018520"/>
              <a:gd name="connsiteY34" fmla="*/ 18288 h 18288"/>
              <a:gd name="connsiteX35" fmla="*/ 0 w 11018520"/>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1018520" h="18288" fill="none" extrusionOk="0">
                <a:moveTo>
                  <a:pt x="0" y="0"/>
                </a:moveTo>
                <a:cubicBezTo>
                  <a:pt x="176840" y="19448"/>
                  <a:pt x="369510" y="1686"/>
                  <a:pt x="468287" y="0"/>
                </a:cubicBezTo>
                <a:cubicBezTo>
                  <a:pt x="567064" y="-1686"/>
                  <a:pt x="844925" y="28710"/>
                  <a:pt x="1156945" y="0"/>
                </a:cubicBezTo>
                <a:cubicBezTo>
                  <a:pt x="1468965" y="-28710"/>
                  <a:pt x="1755775" y="35306"/>
                  <a:pt x="1955787" y="0"/>
                </a:cubicBezTo>
                <a:cubicBezTo>
                  <a:pt x="2155799" y="-35306"/>
                  <a:pt x="2224532" y="-16632"/>
                  <a:pt x="2313889" y="0"/>
                </a:cubicBezTo>
                <a:cubicBezTo>
                  <a:pt x="2403246" y="16632"/>
                  <a:pt x="2494050" y="6083"/>
                  <a:pt x="2671991" y="0"/>
                </a:cubicBezTo>
                <a:cubicBezTo>
                  <a:pt x="2849932" y="-6083"/>
                  <a:pt x="3354152" y="34614"/>
                  <a:pt x="3581019" y="0"/>
                </a:cubicBezTo>
                <a:cubicBezTo>
                  <a:pt x="3807886" y="-34614"/>
                  <a:pt x="4022451" y="14254"/>
                  <a:pt x="4269677" y="0"/>
                </a:cubicBezTo>
                <a:cubicBezTo>
                  <a:pt x="4516903" y="-14254"/>
                  <a:pt x="4514495" y="-13291"/>
                  <a:pt x="4627778" y="0"/>
                </a:cubicBezTo>
                <a:cubicBezTo>
                  <a:pt x="4741061" y="13291"/>
                  <a:pt x="5120758" y="-22660"/>
                  <a:pt x="5316436" y="0"/>
                </a:cubicBezTo>
                <a:cubicBezTo>
                  <a:pt x="5512114" y="22660"/>
                  <a:pt x="5812155" y="-9513"/>
                  <a:pt x="6225464" y="0"/>
                </a:cubicBezTo>
                <a:cubicBezTo>
                  <a:pt x="6638773" y="9513"/>
                  <a:pt x="6545417" y="2479"/>
                  <a:pt x="6803936" y="0"/>
                </a:cubicBezTo>
                <a:cubicBezTo>
                  <a:pt x="7062455" y="-2479"/>
                  <a:pt x="7245098" y="-20209"/>
                  <a:pt x="7382408" y="0"/>
                </a:cubicBezTo>
                <a:cubicBezTo>
                  <a:pt x="7519718" y="20209"/>
                  <a:pt x="7801947" y="19736"/>
                  <a:pt x="8071066" y="0"/>
                </a:cubicBezTo>
                <a:cubicBezTo>
                  <a:pt x="8340185" y="-19736"/>
                  <a:pt x="8495312" y="-6666"/>
                  <a:pt x="8869909" y="0"/>
                </a:cubicBezTo>
                <a:cubicBezTo>
                  <a:pt x="9244506" y="6666"/>
                  <a:pt x="9501461" y="-13745"/>
                  <a:pt x="9668751" y="0"/>
                </a:cubicBezTo>
                <a:cubicBezTo>
                  <a:pt x="9836041" y="13745"/>
                  <a:pt x="10607605" y="14143"/>
                  <a:pt x="11018520" y="0"/>
                </a:cubicBezTo>
                <a:cubicBezTo>
                  <a:pt x="11019166" y="4451"/>
                  <a:pt x="11019010" y="9226"/>
                  <a:pt x="11018520" y="18288"/>
                </a:cubicBezTo>
                <a:cubicBezTo>
                  <a:pt x="10834966" y="15274"/>
                  <a:pt x="10754561" y="35250"/>
                  <a:pt x="10550233" y="18288"/>
                </a:cubicBezTo>
                <a:cubicBezTo>
                  <a:pt x="10345905" y="1326"/>
                  <a:pt x="9906342" y="45884"/>
                  <a:pt x="9641205" y="18288"/>
                </a:cubicBezTo>
                <a:cubicBezTo>
                  <a:pt x="9376068" y="-9308"/>
                  <a:pt x="9177188" y="43988"/>
                  <a:pt x="8952548" y="18288"/>
                </a:cubicBezTo>
                <a:cubicBezTo>
                  <a:pt x="8727908" y="-7412"/>
                  <a:pt x="8707007" y="3271"/>
                  <a:pt x="8594446" y="18288"/>
                </a:cubicBezTo>
                <a:cubicBezTo>
                  <a:pt x="8481885" y="33305"/>
                  <a:pt x="8175004" y="35109"/>
                  <a:pt x="7905788" y="18288"/>
                </a:cubicBezTo>
                <a:cubicBezTo>
                  <a:pt x="7636572" y="1467"/>
                  <a:pt x="7535638" y="7399"/>
                  <a:pt x="7327316" y="18288"/>
                </a:cubicBezTo>
                <a:cubicBezTo>
                  <a:pt x="7118994" y="29177"/>
                  <a:pt x="6978247" y="47205"/>
                  <a:pt x="6748844" y="18288"/>
                </a:cubicBezTo>
                <a:cubicBezTo>
                  <a:pt x="6519441" y="-10629"/>
                  <a:pt x="6459241" y="43308"/>
                  <a:pt x="6170371" y="18288"/>
                </a:cubicBezTo>
                <a:cubicBezTo>
                  <a:pt x="5881501" y="-6732"/>
                  <a:pt x="5736201" y="35971"/>
                  <a:pt x="5591899" y="18288"/>
                </a:cubicBezTo>
                <a:cubicBezTo>
                  <a:pt x="5447597" y="605"/>
                  <a:pt x="4990303" y="20409"/>
                  <a:pt x="4793056" y="18288"/>
                </a:cubicBezTo>
                <a:cubicBezTo>
                  <a:pt x="4595809" y="16167"/>
                  <a:pt x="4271723" y="2909"/>
                  <a:pt x="4104399" y="18288"/>
                </a:cubicBezTo>
                <a:cubicBezTo>
                  <a:pt x="3937075" y="33667"/>
                  <a:pt x="3923235" y="10730"/>
                  <a:pt x="3746297" y="18288"/>
                </a:cubicBezTo>
                <a:cubicBezTo>
                  <a:pt x="3569359" y="25846"/>
                  <a:pt x="3351081" y="24702"/>
                  <a:pt x="3167825" y="18288"/>
                </a:cubicBezTo>
                <a:cubicBezTo>
                  <a:pt x="2984569" y="11874"/>
                  <a:pt x="2708033" y="13293"/>
                  <a:pt x="2368982" y="18288"/>
                </a:cubicBezTo>
                <a:cubicBezTo>
                  <a:pt x="2029931" y="23283"/>
                  <a:pt x="2009060" y="37671"/>
                  <a:pt x="1900695" y="18288"/>
                </a:cubicBezTo>
                <a:cubicBezTo>
                  <a:pt x="1792330" y="-1095"/>
                  <a:pt x="1183178" y="9337"/>
                  <a:pt x="991667" y="18288"/>
                </a:cubicBezTo>
                <a:cubicBezTo>
                  <a:pt x="800156" y="27239"/>
                  <a:pt x="375690" y="34110"/>
                  <a:pt x="0" y="18288"/>
                </a:cubicBezTo>
                <a:cubicBezTo>
                  <a:pt x="-213" y="9468"/>
                  <a:pt x="187" y="4459"/>
                  <a:pt x="0" y="0"/>
                </a:cubicBezTo>
                <a:close/>
              </a:path>
              <a:path w="11018520" h="18288" stroke="0" extrusionOk="0">
                <a:moveTo>
                  <a:pt x="0" y="0"/>
                </a:moveTo>
                <a:cubicBezTo>
                  <a:pt x="266588" y="-23405"/>
                  <a:pt x="350503" y="-27031"/>
                  <a:pt x="578472" y="0"/>
                </a:cubicBezTo>
                <a:cubicBezTo>
                  <a:pt x="806441" y="27031"/>
                  <a:pt x="803976" y="13604"/>
                  <a:pt x="936574" y="0"/>
                </a:cubicBezTo>
                <a:cubicBezTo>
                  <a:pt x="1069172" y="-13604"/>
                  <a:pt x="1661335" y="-31902"/>
                  <a:pt x="1845602" y="0"/>
                </a:cubicBezTo>
                <a:cubicBezTo>
                  <a:pt x="2029869" y="31902"/>
                  <a:pt x="2273452" y="17005"/>
                  <a:pt x="2424074" y="0"/>
                </a:cubicBezTo>
                <a:cubicBezTo>
                  <a:pt x="2574696" y="-17005"/>
                  <a:pt x="2790864" y="-28133"/>
                  <a:pt x="3002547" y="0"/>
                </a:cubicBezTo>
                <a:cubicBezTo>
                  <a:pt x="3214230" y="28133"/>
                  <a:pt x="3605033" y="-14934"/>
                  <a:pt x="3911575" y="0"/>
                </a:cubicBezTo>
                <a:cubicBezTo>
                  <a:pt x="4218117" y="14934"/>
                  <a:pt x="4198004" y="3604"/>
                  <a:pt x="4379862" y="0"/>
                </a:cubicBezTo>
                <a:cubicBezTo>
                  <a:pt x="4561720" y="-3604"/>
                  <a:pt x="4941151" y="-37368"/>
                  <a:pt x="5288890" y="0"/>
                </a:cubicBezTo>
                <a:cubicBezTo>
                  <a:pt x="5636629" y="37368"/>
                  <a:pt x="6011513" y="-33898"/>
                  <a:pt x="6197918" y="0"/>
                </a:cubicBezTo>
                <a:cubicBezTo>
                  <a:pt x="6384323" y="33898"/>
                  <a:pt x="6555799" y="11241"/>
                  <a:pt x="6886575" y="0"/>
                </a:cubicBezTo>
                <a:cubicBezTo>
                  <a:pt x="7217351" y="-11241"/>
                  <a:pt x="7604472" y="-44614"/>
                  <a:pt x="7795603" y="0"/>
                </a:cubicBezTo>
                <a:cubicBezTo>
                  <a:pt x="7986734" y="44614"/>
                  <a:pt x="8098870" y="-11086"/>
                  <a:pt x="8374075" y="0"/>
                </a:cubicBezTo>
                <a:cubicBezTo>
                  <a:pt x="8649280" y="11086"/>
                  <a:pt x="8701749" y="-25020"/>
                  <a:pt x="8952548" y="0"/>
                </a:cubicBezTo>
                <a:cubicBezTo>
                  <a:pt x="9203347" y="25020"/>
                  <a:pt x="9519297" y="4274"/>
                  <a:pt x="9751390" y="0"/>
                </a:cubicBezTo>
                <a:cubicBezTo>
                  <a:pt x="9983483" y="-4274"/>
                  <a:pt x="10169881" y="16480"/>
                  <a:pt x="10329863" y="0"/>
                </a:cubicBezTo>
                <a:cubicBezTo>
                  <a:pt x="10489845" y="-16480"/>
                  <a:pt x="10750941" y="-9727"/>
                  <a:pt x="11018520" y="0"/>
                </a:cubicBezTo>
                <a:cubicBezTo>
                  <a:pt x="11018113" y="8690"/>
                  <a:pt x="11018366" y="14141"/>
                  <a:pt x="11018520" y="18288"/>
                </a:cubicBezTo>
                <a:cubicBezTo>
                  <a:pt x="10841176" y="-3597"/>
                  <a:pt x="10399304" y="41504"/>
                  <a:pt x="10219677" y="18288"/>
                </a:cubicBezTo>
                <a:cubicBezTo>
                  <a:pt x="10040050" y="-4928"/>
                  <a:pt x="10030762" y="16144"/>
                  <a:pt x="9861575" y="18288"/>
                </a:cubicBezTo>
                <a:cubicBezTo>
                  <a:pt x="9692388" y="20432"/>
                  <a:pt x="9529439" y="40380"/>
                  <a:pt x="9393288" y="18288"/>
                </a:cubicBezTo>
                <a:cubicBezTo>
                  <a:pt x="9257137" y="-3804"/>
                  <a:pt x="8825003" y="25592"/>
                  <a:pt x="8484260" y="18288"/>
                </a:cubicBezTo>
                <a:cubicBezTo>
                  <a:pt x="8143517" y="10984"/>
                  <a:pt x="8082894" y="45968"/>
                  <a:pt x="7795603" y="18288"/>
                </a:cubicBezTo>
                <a:cubicBezTo>
                  <a:pt x="7508312" y="-9392"/>
                  <a:pt x="7466074" y="19486"/>
                  <a:pt x="7327316" y="18288"/>
                </a:cubicBezTo>
                <a:cubicBezTo>
                  <a:pt x="7188558" y="17090"/>
                  <a:pt x="6869645" y="4657"/>
                  <a:pt x="6638658" y="18288"/>
                </a:cubicBezTo>
                <a:cubicBezTo>
                  <a:pt x="6407671" y="31919"/>
                  <a:pt x="6359238" y="35967"/>
                  <a:pt x="6280556" y="18288"/>
                </a:cubicBezTo>
                <a:cubicBezTo>
                  <a:pt x="6201874" y="609"/>
                  <a:pt x="6041216" y="22404"/>
                  <a:pt x="5922455" y="18288"/>
                </a:cubicBezTo>
                <a:cubicBezTo>
                  <a:pt x="5803694" y="14172"/>
                  <a:pt x="5555521" y="48848"/>
                  <a:pt x="5233797" y="18288"/>
                </a:cubicBezTo>
                <a:cubicBezTo>
                  <a:pt x="4912073" y="-12272"/>
                  <a:pt x="4986440" y="-2740"/>
                  <a:pt x="4765510" y="18288"/>
                </a:cubicBezTo>
                <a:cubicBezTo>
                  <a:pt x="4544580" y="39316"/>
                  <a:pt x="4177715" y="18248"/>
                  <a:pt x="3966667" y="18288"/>
                </a:cubicBezTo>
                <a:cubicBezTo>
                  <a:pt x="3755619" y="18328"/>
                  <a:pt x="3664519" y="22387"/>
                  <a:pt x="3498380" y="18288"/>
                </a:cubicBezTo>
                <a:cubicBezTo>
                  <a:pt x="3332241" y="14189"/>
                  <a:pt x="3065858" y="-7524"/>
                  <a:pt x="2699537" y="18288"/>
                </a:cubicBezTo>
                <a:cubicBezTo>
                  <a:pt x="2333216" y="44100"/>
                  <a:pt x="2505666" y="4650"/>
                  <a:pt x="2341436" y="18288"/>
                </a:cubicBezTo>
                <a:cubicBezTo>
                  <a:pt x="2177206" y="31926"/>
                  <a:pt x="1790164" y="19880"/>
                  <a:pt x="1542593" y="18288"/>
                </a:cubicBezTo>
                <a:cubicBezTo>
                  <a:pt x="1295022" y="16696"/>
                  <a:pt x="1218012" y="39325"/>
                  <a:pt x="1074306" y="18288"/>
                </a:cubicBezTo>
                <a:cubicBezTo>
                  <a:pt x="930600" y="-2749"/>
                  <a:pt x="797266" y="24589"/>
                  <a:pt x="716204" y="18288"/>
                </a:cubicBezTo>
                <a:cubicBezTo>
                  <a:pt x="635142" y="11987"/>
                  <a:pt x="344503" y="41396"/>
                  <a:pt x="0" y="18288"/>
                </a:cubicBezTo>
                <a:cubicBezTo>
                  <a:pt x="-53" y="11301"/>
                  <a:pt x="-649" y="7756"/>
                  <a:pt x="0" y="0"/>
                </a:cubicBezTo>
                <a:close/>
              </a:path>
            </a:pathLst>
          </a:custGeom>
          <a:solidFill>
            <a:srgbClr val="43D1F6"/>
          </a:solidFill>
          <a:ln w="38100" cap="rnd">
            <a:solidFill>
              <a:srgbClr val="43D1F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ntent Placeholder 15">
            <a:extLst>
              <a:ext uri="{FF2B5EF4-FFF2-40B4-BE49-F238E27FC236}">
                <a16:creationId xmlns:a16="http://schemas.microsoft.com/office/drawing/2014/main" id="{206EC2D5-AE9B-4718-ACF3-3C456B421E3F}"/>
              </a:ext>
            </a:extLst>
          </p:cNvPr>
          <p:cNvSpPr>
            <a:spLocks noGrp="1"/>
          </p:cNvSpPr>
          <p:nvPr>
            <p:ph idx="1"/>
          </p:nvPr>
        </p:nvSpPr>
        <p:spPr>
          <a:xfrm>
            <a:off x="572493" y="2047074"/>
            <a:ext cx="10123860" cy="4119172"/>
          </a:xfrm>
        </p:spPr>
        <p:txBody>
          <a:bodyPr anchor="t">
            <a:normAutofit/>
          </a:bodyPr>
          <a:lstStyle/>
          <a:p>
            <a:pPr>
              <a:lnSpc>
                <a:spcPct val="150000"/>
              </a:lnSpc>
            </a:pPr>
            <a:r>
              <a:rPr lang="en-US" dirty="0">
                <a:latin typeface="Times New Roman" panose="02020603050405020304" pitchFamily="18" charset="0"/>
                <a:cs typeface="Times New Roman" panose="02020603050405020304" pitchFamily="18" charset="0"/>
              </a:rPr>
              <a:t>To conduct an online survey on remote work and use the survey results along with twitter data to analyze people's views.</a:t>
            </a:r>
          </a:p>
          <a:p>
            <a:pPr>
              <a:lnSpc>
                <a:spcPct val="150000"/>
              </a:lnSpc>
            </a:pPr>
            <a:r>
              <a:rPr lang="en-US" dirty="0">
                <a:latin typeface="Times New Roman" panose="02020603050405020304" pitchFamily="18" charset="0"/>
                <a:cs typeface="Times New Roman" panose="02020603050405020304" pitchFamily="18" charset="0"/>
              </a:rPr>
              <a:t>Collect large sample of twitter data.</a:t>
            </a:r>
          </a:p>
        </p:txBody>
      </p:sp>
    </p:spTree>
    <p:extLst>
      <p:ext uri="{BB962C8B-B14F-4D97-AF65-F5344CB8AC3E}">
        <p14:creationId xmlns:p14="http://schemas.microsoft.com/office/powerpoint/2010/main" val="23004706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Icon&#10;&#10;Description automatically generated">
            <a:extLst>
              <a:ext uri="{FF2B5EF4-FFF2-40B4-BE49-F238E27FC236}">
                <a16:creationId xmlns:a16="http://schemas.microsoft.com/office/drawing/2014/main" id="{090EFCC0-EDE1-A342-8205-610FF450033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1063" r="1" b="5860"/>
          <a:stretch/>
        </p:blipFill>
        <p:spPr bwMode="auto">
          <a:xfrm>
            <a:off x="180279" y="161490"/>
            <a:ext cx="11827082" cy="6534092"/>
          </a:xfrm>
          <a:custGeom>
            <a:avLst/>
            <a:gdLst/>
            <a:ahLst/>
            <a:cxnLst/>
            <a:rect l="l" t="t" r="r" b="b"/>
            <a:pathLst>
              <a:path w="11827082" h="6534092">
                <a:moveTo>
                  <a:pt x="6610089" y="5"/>
                </a:moveTo>
                <a:cubicBezTo>
                  <a:pt x="6763993" y="-277"/>
                  <a:pt x="6862741" y="14300"/>
                  <a:pt x="6956523" y="21390"/>
                </a:cubicBezTo>
                <a:cubicBezTo>
                  <a:pt x="7271939" y="-12207"/>
                  <a:pt x="7581352" y="149"/>
                  <a:pt x="7768349" y="21390"/>
                </a:cubicBezTo>
                <a:lnTo>
                  <a:pt x="7831642" y="23688"/>
                </a:lnTo>
                <a:lnTo>
                  <a:pt x="7886307" y="21390"/>
                </a:lnTo>
                <a:cubicBezTo>
                  <a:pt x="7951978" y="17798"/>
                  <a:pt x="8007622" y="16567"/>
                  <a:pt x="8057445" y="16600"/>
                </a:cubicBezTo>
                <a:lnTo>
                  <a:pt x="8096254" y="17396"/>
                </a:lnTo>
                <a:lnTo>
                  <a:pt x="8199591" y="12947"/>
                </a:lnTo>
                <a:cubicBezTo>
                  <a:pt x="8247971" y="12558"/>
                  <a:pt x="8296272" y="14617"/>
                  <a:pt x="8344260" y="21390"/>
                </a:cubicBezTo>
                <a:lnTo>
                  <a:pt x="8355505" y="22738"/>
                </a:lnTo>
                <a:lnTo>
                  <a:pt x="8462217" y="21390"/>
                </a:lnTo>
                <a:cubicBezTo>
                  <a:pt x="8567700" y="16869"/>
                  <a:pt x="8666620" y="17239"/>
                  <a:pt x="8761697" y="18554"/>
                </a:cubicBezTo>
                <a:lnTo>
                  <a:pt x="8808871" y="19038"/>
                </a:lnTo>
                <a:lnTo>
                  <a:pt x="8941246" y="13930"/>
                </a:lnTo>
                <a:cubicBezTo>
                  <a:pt x="9040199" y="10800"/>
                  <a:pt x="9149474" y="10157"/>
                  <a:pt x="9260166" y="21390"/>
                </a:cubicBezTo>
                <a:lnTo>
                  <a:pt x="9339613" y="26448"/>
                </a:lnTo>
                <a:lnTo>
                  <a:pt x="9432845" y="28493"/>
                </a:lnTo>
                <a:cubicBezTo>
                  <a:pt x="9587011" y="31230"/>
                  <a:pt x="9744909" y="31599"/>
                  <a:pt x="9849954" y="21390"/>
                </a:cubicBezTo>
                <a:cubicBezTo>
                  <a:pt x="10060044" y="972"/>
                  <a:pt x="10204432" y="2657"/>
                  <a:pt x="10425865" y="21390"/>
                </a:cubicBezTo>
                <a:lnTo>
                  <a:pt x="10477895" y="25158"/>
                </a:lnTo>
                <a:lnTo>
                  <a:pt x="10566351" y="27751"/>
                </a:lnTo>
                <a:cubicBezTo>
                  <a:pt x="10727031" y="32755"/>
                  <a:pt x="10877889" y="35639"/>
                  <a:pt x="11001775" y="21390"/>
                </a:cubicBezTo>
                <a:cubicBezTo>
                  <a:pt x="11249546" y="-7108"/>
                  <a:pt x="11434553" y="12510"/>
                  <a:pt x="11813601" y="21390"/>
                </a:cubicBezTo>
                <a:cubicBezTo>
                  <a:pt x="11817928" y="208271"/>
                  <a:pt x="11818867" y="336567"/>
                  <a:pt x="11813601" y="475847"/>
                </a:cubicBezTo>
                <a:cubicBezTo>
                  <a:pt x="11808335" y="615127"/>
                  <a:pt x="11845853" y="1008651"/>
                  <a:pt x="11813601" y="1254916"/>
                </a:cubicBezTo>
                <a:cubicBezTo>
                  <a:pt x="11809570" y="1285699"/>
                  <a:pt x="11806768" y="1314174"/>
                  <a:pt x="11804923" y="1340777"/>
                </a:cubicBezTo>
                <a:lnTo>
                  <a:pt x="11803652" y="1373115"/>
                </a:lnTo>
                <a:lnTo>
                  <a:pt x="11804560" y="1395572"/>
                </a:lnTo>
                <a:cubicBezTo>
                  <a:pt x="11806656" y="1431340"/>
                  <a:pt x="11809600" y="1470662"/>
                  <a:pt x="11813601" y="1514605"/>
                </a:cubicBezTo>
                <a:cubicBezTo>
                  <a:pt x="11829606" y="1690380"/>
                  <a:pt x="11822955" y="1813845"/>
                  <a:pt x="11815628" y="1920902"/>
                </a:cubicBezTo>
                <a:lnTo>
                  <a:pt x="11811346" y="1995660"/>
                </a:lnTo>
                <a:lnTo>
                  <a:pt x="11813868" y="2104640"/>
                </a:lnTo>
                <a:lnTo>
                  <a:pt x="11817197" y="2264365"/>
                </a:lnTo>
                <a:lnTo>
                  <a:pt x="11821465" y="2306631"/>
                </a:lnTo>
                <a:cubicBezTo>
                  <a:pt x="11835170" y="2477814"/>
                  <a:pt x="11818400" y="2578773"/>
                  <a:pt x="11813601" y="2683208"/>
                </a:cubicBezTo>
                <a:cubicBezTo>
                  <a:pt x="11809487" y="2772725"/>
                  <a:pt x="11816027" y="2930030"/>
                  <a:pt x="11816192" y="3070653"/>
                </a:cubicBezTo>
                <a:lnTo>
                  <a:pt x="11813610" y="3202145"/>
                </a:lnTo>
                <a:lnTo>
                  <a:pt x="11813601" y="3267510"/>
                </a:lnTo>
                <a:cubicBezTo>
                  <a:pt x="11811419" y="3587194"/>
                  <a:pt x="11813535" y="3497122"/>
                  <a:pt x="11813601" y="3721967"/>
                </a:cubicBezTo>
                <a:cubicBezTo>
                  <a:pt x="11813617" y="3778178"/>
                  <a:pt x="11814293" y="3835214"/>
                  <a:pt x="11815131" y="3894088"/>
                </a:cubicBezTo>
                <a:lnTo>
                  <a:pt x="11816203" y="3972593"/>
                </a:lnTo>
                <a:lnTo>
                  <a:pt x="11816265" y="3973919"/>
                </a:lnTo>
                <a:cubicBezTo>
                  <a:pt x="11819902" y="4062998"/>
                  <a:pt x="11819694" y="4122248"/>
                  <a:pt x="11818174" y="4171327"/>
                </a:cubicBezTo>
                <a:lnTo>
                  <a:pt x="11817878" y="4178488"/>
                </a:lnTo>
                <a:lnTo>
                  <a:pt x="11818118" y="4277530"/>
                </a:lnTo>
                <a:cubicBezTo>
                  <a:pt x="11817612" y="4347824"/>
                  <a:pt x="11816272" y="4421987"/>
                  <a:pt x="11813601" y="4501036"/>
                </a:cubicBezTo>
                <a:cubicBezTo>
                  <a:pt x="11824398" y="4779554"/>
                  <a:pt x="11834923" y="4895505"/>
                  <a:pt x="11813601" y="5020415"/>
                </a:cubicBezTo>
                <a:cubicBezTo>
                  <a:pt x="11808270" y="5051643"/>
                  <a:pt x="11804885" y="5094410"/>
                  <a:pt x="11802984" y="5145366"/>
                </a:cubicBezTo>
                <a:lnTo>
                  <a:pt x="11802805" y="5153576"/>
                </a:lnTo>
                <a:lnTo>
                  <a:pt x="11813601" y="5280104"/>
                </a:lnTo>
                <a:cubicBezTo>
                  <a:pt x="11848339" y="5545832"/>
                  <a:pt x="11803810" y="5568088"/>
                  <a:pt x="11813601" y="5734561"/>
                </a:cubicBezTo>
                <a:cubicBezTo>
                  <a:pt x="11814825" y="5755370"/>
                  <a:pt x="11815354" y="5777180"/>
                  <a:pt x="11815391" y="5800160"/>
                </a:cubicBezTo>
                <a:lnTo>
                  <a:pt x="11814403" y="5861994"/>
                </a:lnTo>
                <a:lnTo>
                  <a:pt x="11814897" y="5940552"/>
                </a:lnTo>
                <a:cubicBezTo>
                  <a:pt x="11813455" y="6007961"/>
                  <a:pt x="11810716" y="6074118"/>
                  <a:pt x="11808410" y="6139030"/>
                </a:cubicBezTo>
                <a:lnTo>
                  <a:pt x="11805249" y="6294204"/>
                </a:lnTo>
                <a:lnTo>
                  <a:pt x="11806853" y="6377232"/>
                </a:lnTo>
                <a:lnTo>
                  <a:pt x="11813601" y="6513630"/>
                </a:lnTo>
                <a:cubicBezTo>
                  <a:pt x="11755932" y="6520071"/>
                  <a:pt x="11702085" y="6522123"/>
                  <a:pt x="11651008" y="6521869"/>
                </a:cubicBezTo>
                <a:lnTo>
                  <a:pt x="11606878" y="6520178"/>
                </a:lnTo>
                <a:lnTo>
                  <a:pt x="11480359" y="6526470"/>
                </a:lnTo>
                <a:cubicBezTo>
                  <a:pt x="11411497" y="6529079"/>
                  <a:pt x="11340067" y="6529281"/>
                  <a:pt x="11235913" y="6522672"/>
                </a:cubicBezTo>
                <a:lnTo>
                  <a:pt x="11167376" y="6517338"/>
                </a:lnTo>
                <a:lnTo>
                  <a:pt x="11118099" y="6519937"/>
                </a:lnTo>
                <a:cubicBezTo>
                  <a:pt x="11008080" y="6519923"/>
                  <a:pt x="10918905" y="6505169"/>
                  <a:pt x="10779737" y="6513630"/>
                </a:cubicBezTo>
                <a:lnTo>
                  <a:pt x="10756340" y="6513513"/>
                </a:lnTo>
                <a:lnTo>
                  <a:pt x="10748952" y="6514346"/>
                </a:lnTo>
                <a:cubicBezTo>
                  <a:pt x="10725838" y="6516206"/>
                  <a:pt x="10699773" y="6516641"/>
                  <a:pt x="10661780" y="6513630"/>
                </a:cubicBezTo>
                <a:lnTo>
                  <a:pt x="10643067" y="6512943"/>
                </a:lnTo>
                <a:lnTo>
                  <a:pt x="10627638" y="6512866"/>
                </a:lnTo>
                <a:lnTo>
                  <a:pt x="10598539" y="6511309"/>
                </a:lnTo>
                <a:lnTo>
                  <a:pt x="10590670" y="6511020"/>
                </a:lnTo>
                <a:cubicBezTo>
                  <a:pt x="10422654" y="6509230"/>
                  <a:pt x="10114537" y="6525711"/>
                  <a:pt x="9930443" y="6519069"/>
                </a:cubicBezTo>
                <a:lnTo>
                  <a:pt x="9908887" y="6517613"/>
                </a:lnTo>
                <a:lnTo>
                  <a:pt x="9697150" y="6531900"/>
                </a:lnTo>
                <a:cubicBezTo>
                  <a:pt x="9438634" y="6540253"/>
                  <a:pt x="9217380" y="6522684"/>
                  <a:pt x="9038128" y="6513630"/>
                </a:cubicBezTo>
                <a:lnTo>
                  <a:pt x="8901719" y="6509665"/>
                </a:lnTo>
                <a:lnTo>
                  <a:pt x="8766922" y="6512046"/>
                </a:lnTo>
                <a:cubicBezTo>
                  <a:pt x="8694433" y="6513288"/>
                  <a:pt x="8629372" y="6514112"/>
                  <a:pt x="8580175" y="6513630"/>
                </a:cubicBezTo>
                <a:lnTo>
                  <a:pt x="8571277" y="6513524"/>
                </a:lnTo>
                <a:lnTo>
                  <a:pt x="8462217" y="6513630"/>
                </a:lnTo>
                <a:cubicBezTo>
                  <a:pt x="8225188" y="6509968"/>
                  <a:pt x="7780127" y="6525503"/>
                  <a:pt x="7532434" y="6513630"/>
                </a:cubicBezTo>
                <a:lnTo>
                  <a:pt x="7448622" y="6511320"/>
                </a:lnTo>
                <a:lnTo>
                  <a:pt x="7428354" y="6513630"/>
                </a:lnTo>
                <a:cubicBezTo>
                  <a:pt x="7293248" y="6538560"/>
                  <a:pt x="7186080" y="6533261"/>
                  <a:pt x="7078782" y="6523679"/>
                </a:cubicBezTo>
                <a:lnTo>
                  <a:pt x="6973169" y="6513887"/>
                </a:lnTo>
                <a:lnTo>
                  <a:pt x="6954249" y="6514033"/>
                </a:lnTo>
                <a:cubicBezTo>
                  <a:pt x="6918701" y="6514123"/>
                  <a:pt x="6880374" y="6514018"/>
                  <a:pt x="6838566" y="6513630"/>
                </a:cubicBezTo>
                <a:lnTo>
                  <a:pt x="6790865" y="6514652"/>
                </a:lnTo>
                <a:lnTo>
                  <a:pt x="6717520" y="6518204"/>
                </a:lnTo>
                <a:lnTo>
                  <a:pt x="6690736" y="6516798"/>
                </a:lnTo>
                <a:lnTo>
                  <a:pt x="6604647" y="6518643"/>
                </a:lnTo>
                <a:cubicBezTo>
                  <a:pt x="6383546" y="6528740"/>
                  <a:pt x="6188571" y="6547337"/>
                  <a:pt x="5908782" y="6513630"/>
                </a:cubicBezTo>
                <a:lnTo>
                  <a:pt x="5827432" y="6506155"/>
                </a:lnTo>
                <a:lnTo>
                  <a:pt x="5818169" y="6505897"/>
                </a:lnTo>
                <a:cubicBezTo>
                  <a:pt x="5656134" y="6501940"/>
                  <a:pt x="5476891" y="6500561"/>
                  <a:pt x="5360626" y="6513630"/>
                </a:cubicBezTo>
                <a:cubicBezTo>
                  <a:pt x="5244362" y="6526700"/>
                  <a:pt x="5155294" y="6523407"/>
                  <a:pt x="5082581" y="6518492"/>
                </a:cubicBezTo>
                <a:lnTo>
                  <a:pt x="5011539" y="6513612"/>
                </a:lnTo>
                <a:lnTo>
                  <a:pt x="4978999" y="6513630"/>
                </a:lnTo>
                <a:lnTo>
                  <a:pt x="4947560" y="6512597"/>
                </a:lnTo>
                <a:lnTo>
                  <a:pt x="4902673" y="6513630"/>
                </a:lnTo>
                <a:cubicBezTo>
                  <a:pt x="4851834" y="6520217"/>
                  <a:pt x="4795188" y="6523001"/>
                  <a:pt x="4737076" y="6522747"/>
                </a:cubicBezTo>
                <a:lnTo>
                  <a:pt x="4649328" y="6518160"/>
                </a:lnTo>
                <a:lnTo>
                  <a:pt x="4624935" y="6519597"/>
                </a:lnTo>
                <a:cubicBezTo>
                  <a:pt x="4598495" y="6519851"/>
                  <a:pt x="4566987" y="6518389"/>
                  <a:pt x="4521046" y="6513630"/>
                </a:cubicBezTo>
                <a:lnTo>
                  <a:pt x="4456833" y="6510131"/>
                </a:lnTo>
                <a:lnTo>
                  <a:pt x="4343538" y="6512337"/>
                </a:lnTo>
                <a:cubicBezTo>
                  <a:pt x="4260681" y="6514690"/>
                  <a:pt x="4174545" y="6517475"/>
                  <a:pt x="4104725" y="6513630"/>
                </a:cubicBezTo>
                <a:cubicBezTo>
                  <a:pt x="3965085" y="6505941"/>
                  <a:pt x="3802107" y="6535988"/>
                  <a:pt x="3528815" y="6513630"/>
                </a:cubicBezTo>
                <a:lnTo>
                  <a:pt x="3407613" y="6504978"/>
                </a:lnTo>
                <a:lnTo>
                  <a:pt x="3251268" y="6513630"/>
                </a:lnTo>
                <a:cubicBezTo>
                  <a:pt x="3103602" y="6529652"/>
                  <a:pt x="3004932" y="6519904"/>
                  <a:pt x="2867035" y="6513929"/>
                </a:cubicBezTo>
                <a:lnTo>
                  <a:pt x="2840124" y="6513045"/>
                </a:lnTo>
                <a:lnTo>
                  <a:pt x="2834946" y="6513630"/>
                </a:lnTo>
                <a:cubicBezTo>
                  <a:pt x="2691933" y="6538293"/>
                  <a:pt x="2614008" y="6529004"/>
                  <a:pt x="2502859" y="6520536"/>
                </a:cubicBezTo>
                <a:lnTo>
                  <a:pt x="2442001" y="6517197"/>
                </a:lnTo>
                <a:lnTo>
                  <a:pt x="2438245" y="6517313"/>
                </a:lnTo>
                <a:cubicBezTo>
                  <a:pt x="2401807" y="6517985"/>
                  <a:pt x="2368299" y="6518156"/>
                  <a:pt x="2336678" y="6517988"/>
                </a:cubicBezTo>
                <a:lnTo>
                  <a:pt x="2185932" y="6514754"/>
                </a:lnTo>
                <a:lnTo>
                  <a:pt x="1960620" y="6520062"/>
                </a:lnTo>
                <a:cubicBezTo>
                  <a:pt x="1876521" y="6521810"/>
                  <a:pt x="1788378" y="6523022"/>
                  <a:pt x="1701155" y="6522387"/>
                </a:cubicBezTo>
                <a:lnTo>
                  <a:pt x="1589271" y="6518529"/>
                </a:lnTo>
                <a:lnTo>
                  <a:pt x="1539168" y="6519829"/>
                </a:lnTo>
                <a:cubicBezTo>
                  <a:pt x="1395291" y="6522782"/>
                  <a:pt x="1407110" y="6517174"/>
                  <a:pt x="1287620" y="6513630"/>
                </a:cubicBezTo>
                <a:cubicBezTo>
                  <a:pt x="1168131" y="6510087"/>
                  <a:pt x="1041230" y="6513238"/>
                  <a:pt x="932033" y="6514000"/>
                </a:cubicBezTo>
                <a:lnTo>
                  <a:pt x="918750" y="6513952"/>
                </a:lnTo>
                <a:lnTo>
                  <a:pt x="858917" y="6514806"/>
                </a:lnTo>
                <a:cubicBezTo>
                  <a:pt x="826932" y="6514879"/>
                  <a:pt x="792070" y="6514545"/>
                  <a:pt x="753341" y="6513630"/>
                </a:cubicBezTo>
                <a:cubicBezTo>
                  <a:pt x="443511" y="6506311"/>
                  <a:pt x="354936" y="6524642"/>
                  <a:pt x="17841" y="6513630"/>
                </a:cubicBezTo>
                <a:cubicBezTo>
                  <a:pt x="-956" y="6342673"/>
                  <a:pt x="-10467" y="6012653"/>
                  <a:pt x="17841" y="5799484"/>
                </a:cubicBezTo>
                <a:lnTo>
                  <a:pt x="19845" y="5756408"/>
                </a:lnTo>
                <a:lnTo>
                  <a:pt x="17841" y="5734561"/>
                </a:lnTo>
                <a:cubicBezTo>
                  <a:pt x="13149" y="5695472"/>
                  <a:pt x="12578" y="5648752"/>
                  <a:pt x="13918" y="5598323"/>
                </a:cubicBezTo>
                <a:lnTo>
                  <a:pt x="18180" y="5508699"/>
                </a:lnTo>
                <a:lnTo>
                  <a:pt x="16493" y="5477760"/>
                </a:lnTo>
                <a:cubicBezTo>
                  <a:pt x="8966" y="5369709"/>
                  <a:pt x="1889" y="5260695"/>
                  <a:pt x="17841" y="5150260"/>
                </a:cubicBezTo>
                <a:cubicBezTo>
                  <a:pt x="-3463" y="5038150"/>
                  <a:pt x="-2139" y="4857473"/>
                  <a:pt x="6850" y="4650409"/>
                </a:cubicBezTo>
                <a:lnTo>
                  <a:pt x="14633" y="4498670"/>
                </a:lnTo>
                <a:lnTo>
                  <a:pt x="14494" y="4495758"/>
                </a:lnTo>
                <a:cubicBezTo>
                  <a:pt x="12245" y="4421472"/>
                  <a:pt x="13025" y="4335511"/>
                  <a:pt x="14442" y="4243130"/>
                </a:cubicBezTo>
                <a:lnTo>
                  <a:pt x="16801" y="4091152"/>
                </a:lnTo>
                <a:lnTo>
                  <a:pt x="13537" y="4018512"/>
                </a:lnTo>
                <a:lnTo>
                  <a:pt x="17696" y="3920163"/>
                </a:lnTo>
                <a:lnTo>
                  <a:pt x="17841" y="3851812"/>
                </a:lnTo>
                <a:cubicBezTo>
                  <a:pt x="15571" y="3651484"/>
                  <a:pt x="26219" y="3546077"/>
                  <a:pt x="24551" y="3386181"/>
                </a:cubicBezTo>
                <a:lnTo>
                  <a:pt x="24397" y="3379573"/>
                </a:lnTo>
                <a:lnTo>
                  <a:pt x="22173" y="3327681"/>
                </a:lnTo>
                <a:cubicBezTo>
                  <a:pt x="20895" y="3304536"/>
                  <a:pt x="19446" y="3284181"/>
                  <a:pt x="17841" y="3267510"/>
                </a:cubicBezTo>
                <a:cubicBezTo>
                  <a:pt x="8213" y="3167488"/>
                  <a:pt x="-3113" y="2984082"/>
                  <a:pt x="3931" y="2799801"/>
                </a:cubicBezTo>
                <a:lnTo>
                  <a:pt x="4125" y="2797274"/>
                </a:lnTo>
                <a:lnTo>
                  <a:pt x="3717" y="2776150"/>
                </a:lnTo>
                <a:cubicBezTo>
                  <a:pt x="3237" y="2640023"/>
                  <a:pt x="7465" y="2516197"/>
                  <a:pt x="17841" y="2423520"/>
                </a:cubicBezTo>
                <a:cubicBezTo>
                  <a:pt x="20435" y="2400350"/>
                  <a:pt x="22069" y="2375698"/>
                  <a:pt x="22982" y="2349684"/>
                </a:cubicBezTo>
                <a:lnTo>
                  <a:pt x="23157" y="2331991"/>
                </a:lnTo>
                <a:lnTo>
                  <a:pt x="21648" y="2290240"/>
                </a:lnTo>
                <a:cubicBezTo>
                  <a:pt x="18695" y="2240502"/>
                  <a:pt x="15426" y="2193755"/>
                  <a:pt x="14054" y="2150784"/>
                </a:cubicBezTo>
                <a:lnTo>
                  <a:pt x="17291" y="2050968"/>
                </a:lnTo>
                <a:lnTo>
                  <a:pt x="12351" y="1872365"/>
                </a:lnTo>
                <a:cubicBezTo>
                  <a:pt x="11665" y="1799113"/>
                  <a:pt x="12859" y="1722821"/>
                  <a:pt x="17841" y="1644450"/>
                </a:cubicBezTo>
                <a:lnTo>
                  <a:pt x="21169" y="1569934"/>
                </a:lnTo>
                <a:lnTo>
                  <a:pt x="20488" y="1547698"/>
                </a:lnTo>
                <a:cubicBezTo>
                  <a:pt x="19568" y="1516527"/>
                  <a:pt x="18663" y="1483900"/>
                  <a:pt x="17841" y="1449683"/>
                </a:cubicBezTo>
                <a:cubicBezTo>
                  <a:pt x="11271" y="1175953"/>
                  <a:pt x="1415" y="1152151"/>
                  <a:pt x="17841" y="995226"/>
                </a:cubicBezTo>
                <a:lnTo>
                  <a:pt x="19885" y="968921"/>
                </a:lnTo>
                <a:lnTo>
                  <a:pt x="17841" y="930304"/>
                </a:lnTo>
                <a:cubicBezTo>
                  <a:pt x="7442" y="768208"/>
                  <a:pt x="7865" y="285783"/>
                  <a:pt x="17841" y="21390"/>
                </a:cubicBezTo>
                <a:cubicBezTo>
                  <a:pt x="147136" y="10433"/>
                  <a:pt x="296588" y="9602"/>
                  <a:pt x="440468" y="11925"/>
                </a:cubicBezTo>
                <a:lnTo>
                  <a:pt x="473966" y="12726"/>
                </a:lnTo>
                <a:lnTo>
                  <a:pt x="478805" y="12539"/>
                </a:lnTo>
                <a:lnTo>
                  <a:pt x="484496" y="12977"/>
                </a:lnTo>
                <a:lnTo>
                  <a:pt x="648894" y="16905"/>
                </a:lnTo>
                <a:cubicBezTo>
                  <a:pt x="714833" y="18773"/>
                  <a:pt x="776163" y="20559"/>
                  <a:pt x="829667" y="21390"/>
                </a:cubicBezTo>
                <a:lnTo>
                  <a:pt x="916694" y="22693"/>
                </a:lnTo>
                <a:lnTo>
                  <a:pt x="933747" y="21390"/>
                </a:lnTo>
                <a:cubicBezTo>
                  <a:pt x="1086511" y="12604"/>
                  <a:pt x="1591110" y="15003"/>
                  <a:pt x="1863531" y="21390"/>
                </a:cubicBezTo>
                <a:lnTo>
                  <a:pt x="1920387" y="22646"/>
                </a:lnTo>
                <a:lnTo>
                  <a:pt x="2054705" y="24358"/>
                </a:lnTo>
                <a:cubicBezTo>
                  <a:pt x="2107717" y="24456"/>
                  <a:pt x="2161143" y="23719"/>
                  <a:pt x="2217404" y="21390"/>
                </a:cubicBezTo>
                <a:cubicBezTo>
                  <a:pt x="2442445" y="12073"/>
                  <a:pt x="2732199" y="18194"/>
                  <a:pt x="2911273" y="21390"/>
                </a:cubicBezTo>
                <a:lnTo>
                  <a:pt x="3023675" y="20799"/>
                </a:lnTo>
                <a:lnTo>
                  <a:pt x="3093869" y="15816"/>
                </a:lnTo>
                <a:cubicBezTo>
                  <a:pt x="3182922" y="11551"/>
                  <a:pt x="3301373" y="10993"/>
                  <a:pt x="3429365" y="12165"/>
                </a:cubicBezTo>
                <a:lnTo>
                  <a:pt x="3575555" y="14425"/>
                </a:lnTo>
                <a:lnTo>
                  <a:pt x="3605772" y="13210"/>
                </a:lnTo>
                <a:cubicBezTo>
                  <a:pt x="3774503" y="6974"/>
                  <a:pt x="3960371" y="3465"/>
                  <a:pt x="4063093" y="21390"/>
                </a:cubicBezTo>
                <a:lnTo>
                  <a:pt x="4088792" y="24677"/>
                </a:lnTo>
                <a:lnTo>
                  <a:pt x="4129769" y="25744"/>
                </a:lnTo>
                <a:cubicBezTo>
                  <a:pt x="4269845" y="29597"/>
                  <a:pt x="4297423" y="30995"/>
                  <a:pt x="4403088" y="21390"/>
                </a:cubicBezTo>
                <a:cubicBezTo>
                  <a:pt x="4473592" y="10814"/>
                  <a:pt x="4858406" y="-6032"/>
                  <a:pt x="5096956" y="21390"/>
                </a:cubicBezTo>
                <a:lnTo>
                  <a:pt x="5251798" y="27914"/>
                </a:lnTo>
                <a:lnTo>
                  <a:pt x="5332872" y="21390"/>
                </a:lnTo>
                <a:cubicBezTo>
                  <a:pt x="5422885" y="11295"/>
                  <a:pt x="5502187" y="8863"/>
                  <a:pt x="5576462" y="10240"/>
                </a:cubicBezTo>
                <a:lnTo>
                  <a:pt x="5700011" y="17015"/>
                </a:lnTo>
                <a:lnTo>
                  <a:pt x="5761151" y="15143"/>
                </a:lnTo>
                <a:cubicBezTo>
                  <a:pt x="5846776" y="14123"/>
                  <a:pt x="5935566" y="15403"/>
                  <a:pt x="6026740" y="21390"/>
                </a:cubicBezTo>
                <a:lnTo>
                  <a:pt x="6161088" y="29209"/>
                </a:lnTo>
                <a:lnTo>
                  <a:pt x="6262655" y="21390"/>
                </a:lnTo>
                <a:cubicBezTo>
                  <a:pt x="6405549" y="5694"/>
                  <a:pt x="6517747" y="175"/>
                  <a:pt x="6610089" y="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1183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DB7870-4C6C-9C41-9C4F-D23687EAD189}"/>
              </a:ext>
            </a:extLst>
          </p:cNvPr>
          <p:cNvSpPr>
            <a:spLocks noGrp="1"/>
          </p:cNvSpPr>
          <p:nvPr>
            <p:ph type="title"/>
          </p:nvPr>
        </p:nvSpPr>
        <p:spPr>
          <a:xfrm>
            <a:off x="576072" y="1066969"/>
            <a:ext cx="11018520" cy="731816"/>
          </a:xfrm>
        </p:spPr>
        <p:txBody>
          <a:bodyPr vert="horz" lIns="91440" tIns="45720" rIns="91440" bIns="45720" rtlCol="0" anchor="b">
            <a:normAutofit/>
          </a:bodyPr>
          <a:lstStyle/>
          <a:p>
            <a:r>
              <a:rPr lang="en-US" sz="3600" dirty="0"/>
              <a:t>Data</a:t>
            </a:r>
          </a:p>
        </p:txBody>
      </p:sp>
      <p:sp>
        <p:nvSpPr>
          <p:cNvPr id="73"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6072" y="1817073"/>
            <a:ext cx="11018520" cy="18288"/>
          </a:xfrm>
          <a:custGeom>
            <a:avLst/>
            <a:gdLst>
              <a:gd name="connsiteX0" fmla="*/ 0 w 11018520"/>
              <a:gd name="connsiteY0" fmla="*/ 0 h 18288"/>
              <a:gd name="connsiteX1" fmla="*/ 468287 w 11018520"/>
              <a:gd name="connsiteY1" fmla="*/ 0 h 18288"/>
              <a:gd name="connsiteX2" fmla="*/ 1156945 w 11018520"/>
              <a:gd name="connsiteY2" fmla="*/ 0 h 18288"/>
              <a:gd name="connsiteX3" fmla="*/ 1955787 w 11018520"/>
              <a:gd name="connsiteY3" fmla="*/ 0 h 18288"/>
              <a:gd name="connsiteX4" fmla="*/ 2313889 w 11018520"/>
              <a:gd name="connsiteY4" fmla="*/ 0 h 18288"/>
              <a:gd name="connsiteX5" fmla="*/ 2671991 w 11018520"/>
              <a:gd name="connsiteY5" fmla="*/ 0 h 18288"/>
              <a:gd name="connsiteX6" fmla="*/ 3581019 w 11018520"/>
              <a:gd name="connsiteY6" fmla="*/ 0 h 18288"/>
              <a:gd name="connsiteX7" fmla="*/ 4269677 w 11018520"/>
              <a:gd name="connsiteY7" fmla="*/ 0 h 18288"/>
              <a:gd name="connsiteX8" fmla="*/ 4627778 w 11018520"/>
              <a:gd name="connsiteY8" fmla="*/ 0 h 18288"/>
              <a:gd name="connsiteX9" fmla="*/ 5316436 w 11018520"/>
              <a:gd name="connsiteY9" fmla="*/ 0 h 18288"/>
              <a:gd name="connsiteX10" fmla="*/ 6225464 w 11018520"/>
              <a:gd name="connsiteY10" fmla="*/ 0 h 18288"/>
              <a:gd name="connsiteX11" fmla="*/ 6803936 w 11018520"/>
              <a:gd name="connsiteY11" fmla="*/ 0 h 18288"/>
              <a:gd name="connsiteX12" fmla="*/ 7382408 w 11018520"/>
              <a:gd name="connsiteY12" fmla="*/ 0 h 18288"/>
              <a:gd name="connsiteX13" fmla="*/ 8071066 w 11018520"/>
              <a:gd name="connsiteY13" fmla="*/ 0 h 18288"/>
              <a:gd name="connsiteX14" fmla="*/ 8869909 w 11018520"/>
              <a:gd name="connsiteY14" fmla="*/ 0 h 18288"/>
              <a:gd name="connsiteX15" fmla="*/ 9668751 w 11018520"/>
              <a:gd name="connsiteY15" fmla="*/ 0 h 18288"/>
              <a:gd name="connsiteX16" fmla="*/ 11018520 w 11018520"/>
              <a:gd name="connsiteY16" fmla="*/ 0 h 18288"/>
              <a:gd name="connsiteX17" fmla="*/ 11018520 w 11018520"/>
              <a:gd name="connsiteY17" fmla="*/ 18288 h 18288"/>
              <a:gd name="connsiteX18" fmla="*/ 10550233 w 11018520"/>
              <a:gd name="connsiteY18" fmla="*/ 18288 h 18288"/>
              <a:gd name="connsiteX19" fmla="*/ 9641205 w 11018520"/>
              <a:gd name="connsiteY19" fmla="*/ 18288 h 18288"/>
              <a:gd name="connsiteX20" fmla="*/ 8952548 w 11018520"/>
              <a:gd name="connsiteY20" fmla="*/ 18288 h 18288"/>
              <a:gd name="connsiteX21" fmla="*/ 8594446 w 11018520"/>
              <a:gd name="connsiteY21" fmla="*/ 18288 h 18288"/>
              <a:gd name="connsiteX22" fmla="*/ 7905788 w 11018520"/>
              <a:gd name="connsiteY22" fmla="*/ 18288 h 18288"/>
              <a:gd name="connsiteX23" fmla="*/ 7327316 w 11018520"/>
              <a:gd name="connsiteY23" fmla="*/ 18288 h 18288"/>
              <a:gd name="connsiteX24" fmla="*/ 6748844 w 11018520"/>
              <a:gd name="connsiteY24" fmla="*/ 18288 h 18288"/>
              <a:gd name="connsiteX25" fmla="*/ 6170371 w 11018520"/>
              <a:gd name="connsiteY25" fmla="*/ 18288 h 18288"/>
              <a:gd name="connsiteX26" fmla="*/ 5591899 w 11018520"/>
              <a:gd name="connsiteY26" fmla="*/ 18288 h 18288"/>
              <a:gd name="connsiteX27" fmla="*/ 4793056 w 11018520"/>
              <a:gd name="connsiteY27" fmla="*/ 18288 h 18288"/>
              <a:gd name="connsiteX28" fmla="*/ 4104399 w 11018520"/>
              <a:gd name="connsiteY28" fmla="*/ 18288 h 18288"/>
              <a:gd name="connsiteX29" fmla="*/ 3746297 w 11018520"/>
              <a:gd name="connsiteY29" fmla="*/ 18288 h 18288"/>
              <a:gd name="connsiteX30" fmla="*/ 3167825 w 11018520"/>
              <a:gd name="connsiteY30" fmla="*/ 18288 h 18288"/>
              <a:gd name="connsiteX31" fmla="*/ 2368982 w 11018520"/>
              <a:gd name="connsiteY31" fmla="*/ 18288 h 18288"/>
              <a:gd name="connsiteX32" fmla="*/ 1900695 w 11018520"/>
              <a:gd name="connsiteY32" fmla="*/ 18288 h 18288"/>
              <a:gd name="connsiteX33" fmla="*/ 991667 w 11018520"/>
              <a:gd name="connsiteY33" fmla="*/ 18288 h 18288"/>
              <a:gd name="connsiteX34" fmla="*/ 0 w 11018520"/>
              <a:gd name="connsiteY34" fmla="*/ 18288 h 18288"/>
              <a:gd name="connsiteX35" fmla="*/ 0 w 11018520"/>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1018520" h="18288" fill="none" extrusionOk="0">
                <a:moveTo>
                  <a:pt x="0" y="0"/>
                </a:moveTo>
                <a:cubicBezTo>
                  <a:pt x="176840" y="19448"/>
                  <a:pt x="369510" y="1686"/>
                  <a:pt x="468287" y="0"/>
                </a:cubicBezTo>
                <a:cubicBezTo>
                  <a:pt x="567064" y="-1686"/>
                  <a:pt x="844925" y="28710"/>
                  <a:pt x="1156945" y="0"/>
                </a:cubicBezTo>
                <a:cubicBezTo>
                  <a:pt x="1468965" y="-28710"/>
                  <a:pt x="1755775" y="35306"/>
                  <a:pt x="1955787" y="0"/>
                </a:cubicBezTo>
                <a:cubicBezTo>
                  <a:pt x="2155799" y="-35306"/>
                  <a:pt x="2224532" y="-16632"/>
                  <a:pt x="2313889" y="0"/>
                </a:cubicBezTo>
                <a:cubicBezTo>
                  <a:pt x="2403246" y="16632"/>
                  <a:pt x="2494050" y="6083"/>
                  <a:pt x="2671991" y="0"/>
                </a:cubicBezTo>
                <a:cubicBezTo>
                  <a:pt x="2849932" y="-6083"/>
                  <a:pt x="3354152" y="34614"/>
                  <a:pt x="3581019" y="0"/>
                </a:cubicBezTo>
                <a:cubicBezTo>
                  <a:pt x="3807886" y="-34614"/>
                  <a:pt x="4022451" y="14254"/>
                  <a:pt x="4269677" y="0"/>
                </a:cubicBezTo>
                <a:cubicBezTo>
                  <a:pt x="4516903" y="-14254"/>
                  <a:pt x="4514495" y="-13291"/>
                  <a:pt x="4627778" y="0"/>
                </a:cubicBezTo>
                <a:cubicBezTo>
                  <a:pt x="4741061" y="13291"/>
                  <a:pt x="5120758" y="-22660"/>
                  <a:pt x="5316436" y="0"/>
                </a:cubicBezTo>
                <a:cubicBezTo>
                  <a:pt x="5512114" y="22660"/>
                  <a:pt x="5812155" y="-9513"/>
                  <a:pt x="6225464" y="0"/>
                </a:cubicBezTo>
                <a:cubicBezTo>
                  <a:pt x="6638773" y="9513"/>
                  <a:pt x="6545417" y="2479"/>
                  <a:pt x="6803936" y="0"/>
                </a:cubicBezTo>
                <a:cubicBezTo>
                  <a:pt x="7062455" y="-2479"/>
                  <a:pt x="7245098" y="-20209"/>
                  <a:pt x="7382408" y="0"/>
                </a:cubicBezTo>
                <a:cubicBezTo>
                  <a:pt x="7519718" y="20209"/>
                  <a:pt x="7801947" y="19736"/>
                  <a:pt x="8071066" y="0"/>
                </a:cubicBezTo>
                <a:cubicBezTo>
                  <a:pt x="8340185" y="-19736"/>
                  <a:pt x="8495312" y="-6666"/>
                  <a:pt x="8869909" y="0"/>
                </a:cubicBezTo>
                <a:cubicBezTo>
                  <a:pt x="9244506" y="6666"/>
                  <a:pt x="9501461" y="-13745"/>
                  <a:pt x="9668751" y="0"/>
                </a:cubicBezTo>
                <a:cubicBezTo>
                  <a:pt x="9836041" y="13745"/>
                  <a:pt x="10607605" y="14143"/>
                  <a:pt x="11018520" y="0"/>
                </a:cubicBezTo>
                <a:cubicBezTo>
                  <a:pt x="11019166" y="4451"/>
                  <a:pt x="11019010" y="9226"/>
                  <a:pt x="11018520" y="18288"/>
                </a:cubicBezTo>
                <a:cubicBezTo>
                  <a:pt x="10834966" y="15274"/>
                  <a:pt x="10754561" y="35250"/>
                  <a:pt x="10550233" y="18288"/>
                </a:cubicBezTo>
                <a:cubicBezTo>
                  <a:pt x="10345905" y="1326"/>
                  <a:pt x="9906342" y="45884"/>
                  <a:pt x="9641205" y="18288"/>
                </a:cubicBezTo>
                <a:cubicBezTo>
                  <a:pt x="9376068" y="-9308"/>
                  <a:pt x="9177188" y="43988"/>
                  <a:pt x="8952548" y="18288"/>
                </a:cubicBezTo>
                <a:cubicBezTo>
                  <a:pt x="8727908" y="-7412"/>
                  <a:pt x="8707007" y="3271"/>
                  <a:pt x="8594446" y="18288"/>
                </a:cubicBezTo>
                <a:cubicBezTo>
                  <a:pt x="8481885" y="33305"/>
                  <a:pt x="8175004" y="35109"/>
                  <a:pt x="7905788" y="18288"/>
                </a:cubicBezTo>
                <a:cubicBezTo>
                  <a:pt x="7636572" y="1467"/>
                  <a:pt x="7535638" y="7399"/>
                  <a:pt x="7327316" y="18288"/>
                </a:cubicBezTo>
                <a:cubicBezTo>
                  <a:pt x="7118994" y="29177"/>
                  <a:pt x="6978247" y="47205"/>
                  <a:pt x="6748844" y="18288"/>
                </a:cubicBezTo>
                <a:cubicBezTo>
                  <a:pt x="6519441" y="-10629"/>
                  <a:pt x="6459241" y="43308"/>
                  <a:pt x="6170371" y="18288"/>
                </a:cubicBezTo>
                <a:cubicBezTo>
                  <a:pt x="5881501" y="-6732"/>
                  <a:pt x="5736201" y="35971"/>
                  <a:pt x="5591899" y="18288"/>
                </a:cubicBezTo>
                <a:cubicBezTo>
                  <a:pt x="5447597" y="605"/>
                  <a:pt x="4990303" y="20409"/>
                  <a:pt x="4793056" y="18288"/>
                </a:cubicBezTo>
                <a:cubicBezTo>
                  <a:pt x="4595809" y="16167"/>
                  <a:pt x="4271723" y="2909"/>
                  <a:pt x="4104399" y="18288"/>
                </a:cubicBezTo>
                <a:cubicBezTo>
                  <a:pt x="3937075" y="33667"/>
                  <a:pt x="3923235" y="10730"/>
                  <a:pt x="3746297" y="18288"/>
                </a:cubicBezTo>
                <a:cubicBezTo>
                  <a:pt x="3569359" y="25846"/>
                  <a:pt x="3351081" y="24702"/>
                  <a:pt x="3167825" y="18288"/>
                </a:cubicBezTo>
                <a:cubicBezTo>
                  <a:pt x="2984569" y="11874"/>
                  <a:pt x="2708033" y="13293"/>
                  <a:pt x="2368982" y="18288"/>
                </a:cubicBezTo>
                <a:cubicBezTo>
                  <a:pt x="2029931" y="23283"/>
                  <a:pt x="2009060" y="37671"/>
                  <a:pt x="1900695" y="18288"/>
                </a:cubicBezTo>
                <a:cubicBezTo>
                  <a:pt x="1792330" y="-1095"/>
                  <a:pt x="1183178" y="9337"/>
                  <a:pt x="991667" y="18288"/>
                </a:cubicBezTo>
                <a:cubicBezTo>
                  <a:pt x="800156" y="27239"/>
                  <a:pt x="375690" y="34110"/>
                  <a:pt x="0" y="18288"/>
                </a:cubicBezTo>
                <a:cubicBezTo>
                  <a:pt x="-213" y="9468"/>
                  <a:pt x="187" y="4459"/>
                  <a:pt x="0" y="0"/>
                </a:cubicBezTo>
                <a:close/>
              </a:path>
              <a:path w="11018520" h="18288" stroke="0" extrusionOk="0">
                <a:moveTo>
                  <a:pt x="0" y="0"/>
                </a:moveTo>
                <a:cubicBezTo>
                  <a:pt x="266588" y="-23405"/>
                  <a:pt x="350503" y="-27031"/>
                  <a:pt x="578472" y="0"/>
                </a:cubicBezTo>
                <a:cubicBezTo>
                  <a:pt x="806441" y="27031"/>
                  <a:pt x="803976" y="13604"/>
                  <a:pt x="936574" y="0"/>
                </a:cubicBezTo>
                <a:cubicBezTo>
                  <a:pt x="1069172" y="-13604"/>
                  <a:pt x="1661335" y="-31902"/>
                  <a:pt x="1845602" y="0"/>
                </a:cubicBezTo>
                <a:cubicBezTo>
                  <a:pt x="2029869" y="31902"/>
                  <a:pt x="2273452" y="17005"/>
                  <a:pt x="2424074" y="0"/>
                </a:cubicBezTo>
                <a:cubicBezTo>
                  <a:pt x="2574696" y="-17005"/>
                  <a:pt x="2790864" y="-28133"/>
                  <a:pt x="3002547" y="0"/>
                </a:cubicBezTo>
                <a:cubicBezTo>
                  <a:pt x="3214230" y="28133"/>
                  <a:pt x="3605033" y="-14934"/>
                  <a:pt x="3911575" y="0"/>
                </a:cubicBezTo>
                <a:cubicBezTo>
                  <a:pt x="4218117" y="14934"/>
                  <a:pt x="4198004" y="3604"/>
                  <a:pt x="4379862" y="0"/>
                </a:cubicBezTo>
                <a:cubicBezTo>
                  <a:pt x="4561720" y="-3604"/>
                  <a:pt x="4941151" y="-37368"/>
                  <a:pt x="5288890" y="0"/>
                </a:cubicBezTo>
                <a:cubicBezTo>
                  <a:pt x="5636629" y="37368"/>
                  <a:pt x="6011513" y="-33898"/>
                  <a:pt x="6197918" y="0"/>
                </a:cubicBezTo>
                <a:cubicBezTo>
                  <a:pt x="6384323" y="33898"/>
                  <a:pt x="6555799" y="11241"/>
                  <a:pt x="6886575" y="0"/>
                </a:cubicBezTo>
                <a:cubicBezTo>
                  <a:pt x="7217351" y="-11241"/>
                  <a:pt x="7604472" y="-44614"/>
                  <a:pt x="7795603" y="0"/>
                </a:cubicBezTo>
                <a:cubicBezTo>
                  <a:pt x="7986734" y="44614"/>
                  <a:pt x="8098870" y="-11086"/>
                  <a:pt x="8374075" y="0"/>
                </a:cubicBezTo>
                <a:cubicBezTo>
                  <a:pt x="8649280" y="11086"/>
                  <a:pt x="8701749" y="-25020"/>
                  <a:pt x="8952548" y="0"/>
                </a:cubicBezTo>
                <a:cubicBezTo>
                  <a:pt x="9203347" y="25020"/>
                  <a:pt x="9519297" y="4274"/>
                  <a:pt x="9751390" y="0"/>
                </a:cubicBezTo>
                <a:cubicBezTo>
                  <a:pt x="9983483" y="-4274"/>
                  <a:pt x="10169881" y="16480"/>
                  <a:pt x="10329863" y="0"/>
                </a:cubicBezTo>
                <a:cubicBezTo>
                  <a:pt x="10489845" y="-16480"/>
                  <a:pt x="10750941" y="-9727"/>
                  <a:pt x="11018520" y="0"/>
                </a:cubicBezTo>
                <a:cubicBezTo>
                  <a:pt x="11018113" y="8690"/>
                  <a:pt x="11018366" y="14141"/>
                  <a:pt x="11018520" y="18288"/>
                </a:cubicBezTo>
                <a:cubicBezTo>
                  <a:pt x="10841176" y="-3597"/>
                  <a:pt x="10399304" y="41504"/>
                  <a:pt x="10219677" y="18288"/>
                </a:cubicBezTo>
                <a:cubicBezTo>
                  <a:pt x="10040050" y="-4928"/>
                  <a:pt x="10030762" y="16144"/>
                  <a:pt x="9861575" y="18288"/>
                </a:cubicBezTo>
                <a:cubicBezTo>
                  <a:pt x="9692388" y="20432"/>
                  <a:pt x="9529439" y="40380"/>
                  <a:pt x="9393288" y="18288"/>
                </a:cubicBezTo>
                <a:cubicBezTo>
                  <a:pt x="9257137" y="-3804"/>
                  <a:pt x="8825003" y="25592"/>
                  <a:pt x="8484260" y="18288"/>
                </a:cubicBezTo>
                <a:cubicBezTo>
                  <a:pt x="8143517" y="10984"/>
                  <a:pt x="8082894" y="45968"/>
                  <a:pt x="7795603" y="18288"/>
                </a:cubicBezTo>
                <a:cubicBezTo>
                  <a:pt x="7508312" y="-9392"/>
                  <a:pt x="7466074" y="19486"/>
                  <a:pt x="7327316" y="18288"/>
                </a:cubicBezTo>
                <a:cubicBezTo>
                  <a:pt x="7188558" y="17090"/>
                  <a:pt x="6869645" y="4657"/>
                  <a:pt x="6638658" y="18288"/>
                </a:cubicBezTo>
                <a:cubicBezTo>
                  <a:pt x="6407671" y="31919"/>
                  <a:pt x="6359238" y="35967"/>
                  <a:pt x="6280556" y="18288"/>
                </a:cubicBezTo>
                <a:cubicBezTo>
                  <a:pt x="6201874" y="609"/>
                  <a:pt x="6041216" y="22404"/>
                  <a:pt x="5922455" y="18288"/>
                </a:cubicBezTo>
                <a:cubicBezTo>
                  <a:pt x="5803694" y="14172"/>
                  <a:pt x="5555521" y="48848"/>
                  <a:pt x="5233797" y="18288"/>
                </a:cubicBezTo>
                <a:cubicBezTo>
                  <a:pt x="4912073" y="-12272"/>
                  <a:pt x="4986440" y="-2740"/>
                  <a:pt x="4765510" y="18288"/>
                </a:cubicBezTo>
                <a:cubicBezTo>
                  <a:pt x="4544580" y="39316"/>
                  <a:pt x="4177715" y="18248"/>
                  <a:pt x="3966667" y="18288"/>
                </a:cubicBezTo>
                <a:cubicBezTo>
                  <a:pt x="3755619" y="18328"/>
                  <a:pt x="3664519" y="22387"/>
                  <a:pt x="3498380" y="18288"/>
                </a:cubicBezTo>
                <a:cubicBezTo>
                  <a:pt x="3332241" y="14189"/>
                  <a:pt x="3065858" y="-7524"/>
                  <a:pt x="2699537" y="18288"/>
                </a:cubicBezTo>
                <a:cubicBezTo>
                  <a:pt x="2333216" y="44100"/>
                  <a:pt x="2505666" y="4650"/>
                  <a:pt x="2341436" y="18288"/>
                </a:cubicBezTo>
                <a:cubicBezTo>
                  <a:pt x="2177206" y="31926"/>
                  <a:pt x="1790164" y="19880"/>
                  <a:pt x="1542593" y="18288"/>
                </a:cubicBezTo>
                <a:cubicBezTo>
                  <a:pt x="1295022" y="16696"/>
                  <a:pt x="1218012" y="39325"/>
                  <a:pt x="1074306" y="18288"/>
                </a:cubicBezTo>
                <a:cubicBezTo>
                  <a:pt x="930600" y="-2749"/>
                  <a:pt x="797266" y="24589"/>
                  <a:pt x="716204" y="18288"/>
                </a:cubicBezTo>
                <a:cubicBezTo>
                  <a:pt x="635142" y="11987"/>
                  <a:pt x="344503" y="41396"/>
                  <a:pt x="0" y="18288"/>
                </a:cubicBezTo>
                <a:cubicBezTo>
                  <a:pt x="-53" y="11301"/>
                  <a:pt x="-649" y="7756"/>
                  <a:pt x="0" y="0"/>
                </a:cubicBezTo>
                <a:close/>
              </a:path>
            </a:pathLst>
          </a:custGeom>
          <a:solidFill>
            <a:srgbClr val="7ECEF7"/>
          </a:solidFill>
          <a:ln w="38100" cap="rnd">
            <a:solidFill>
              <a:srgbClr val="7ECEF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B55207B-8979-AD4E-B949-114D643671F5}"/>
              </a:ext>
            </a:extLst>
          </p:cNvPr>
          <p:cNvSpPr txBox="1"/>
          <p:nvPr/>
        </p:nvSpPr>
        <p:spPr>
          <a:xfrm>
            <a:off x="576072" y="2094024"/>
            <a:ext cx="11252923" cy="3330983"/>
          </a:xfrm>
          <a:prstGeom prst="rect">
            <a:avLst/>
          </a:prstGeom>
        </p:spPr>
        <p:txBody>
          <a:bodyPr vert="horz" lIns="91440" tIns="45720" rIns="91440" bIns="45720" rtlCol="0" anchor="t">
            <a:normAutofit fontScale="40000" lnSpcReduction="20000"/>
          </a:bodyPr>
          <a:lstStyle/>
          <a:p>
            <a:pPr marL="285750" indent="-228600">
              <a:lnSpc>
                <a:spcPct val="170000"/>
              </a:lnSpc>
              <a:spcAft>
                <a:spcPts val="600"/>
              </a:spcAft>
              <a:buFont typeface="Arial" panose="020B0604020202020204" pitchFamily="34" charset="0"/>
              <a:buChar char="•"/>
            </a:pPr>
            <a:r>
              <a:rPr lang="en-US" sz="4000" dirty="0">
                <a:latin typeface="Times New Roman" panose="02020603050405020304" pitchFamily="18" charset="0"/>
                <a:cs typeface="Times New Roman" panose="02020603050405020304" pitchFamily="18" charset="0"/>
              </a:rPr>
              <a:t>The data was collected by reading through Twitter API on from July 11,2021 to July 26,2021.</a:t>
            </a:r>
          </a:p>
          <a:p>
            <a:pPr marL="285750" indent="-228600">
              <a:lnSpc>
                <a:spcPct val="170000"/>
              </a:lnSpc>
              <a:spcAft>
                <a:spcPts val="600"/>
              </a:spcAft>
              <a:buFont typeface="Arial" panose="020B0604020202020204" pitchFamily="34" charset="0"/>
              <a:buChar char="•"/>
            </a:pPr>
            <a:r>
              <a:rPr lang="en-US" sz="4000" dirty="0">
                <a:latin typeface="Times New Roman" panose="02020603050405020304" pitchFamily="18" charset="0"/>
                <a:cs typeface="Times New Roman" panose="02020603050405020304" pitchFamily="18" charset="0"/>
              </a:rPr>
              <a:t>Most recent and popular tweets from #workfromhome and #remotework were taken to conduct the analysis.</a:t>
            </a:r>
          </a:p>
          <a:p>
            <a:pPr marL="285750" indent="-228600">
              <a:lnSpc>
                <a:spcPct val="170000"/>
              </a:lnSpc>
              <a:spcAft>
                <a:spcPts val="600"/>
              </a:spcAft>
              <a:buFont typeface="Arial" panose="020B0604020202020204" pitchFamily="34" charset="0"/>
              <a:buChar char="•"/>
            </a:pPr>
            <a:r>
              <a:rPr lang="en-US" sz="4000" dirty="0">
                <a:latin typeface="Times New Roman" panose="02020603050405020304" pitchFamily="18" charset="0"/>
                <a:cs typeface="Times New Roman" panose="02020603050405020304" pitchFamily="18" charset="0"/>
              </a:rPr>
              <a:t>Below features were extracted from twitter :</a:t>
            </a:r>
          </a:p>
          <a:p>
            <a:pPr marL="57150">
              <a:lnSpc>
                <a:spcPct val="170000"/>
              </a:lnSpc>
              <a:spcAft>
                <a:spcPts val="600"/>
              </a:spcAft>
            </a:pPr>
            <a:r>
              <a:rPr lang="en-US" sz="4000" dirty="0">
                <a:latin typeface="Times New Roman" panose="02020603050405020304" pitchFamily="18" charset="0"/>
                <a:cs typeface="Times New Roman" panose="02020603050405020304" pitchFamily="18" charset="0"/>
              </a:rPr>
              <a:t>                                          1. Text of the tweet</a:t>
            </a:r>
          </a:p>
          <a:p>
            <a:pPr marL="57150">
              <a:lnSpc>
                <a:spcPct val="170000"/>
              </a:lnSpc>
              <a:spcAft>
                <a:spcPts val="600"/>
              </a:spcAft>
            </a:pPr>
            <a:r>
              <a:rPr lang="en-US" sz="4000" dirty="0">
                <a:latin typeface="Times New Roman" panose="02020603050405020304" pitchFamily="18" charset="0"/>
                <a:cs typeface="Times New Roman" panose="02020603050405020304" pitchFamily="18" charset="0"/>
              </a:rPr>
              <a:t>                                          2. User location </a:t>
            </a:r>
          </a:p>
          <a:p>
            <a:pPr marL="57150">
              <a:lnSpc>
                <a:spcPct val="170000"/>
              </a:lnSpc>
              <a:spcAft>
                <a:spcPts val="600"/>
              </a:spcAft>
            </a:pPr>
            <a:r>
              <a:rPr lang="en-US" sz="4000" dirty="0">
                <a:latin typeface="Times New Roman" panose="02020603050405020304" pitchFamily="18" charset="0"/>
                <a:cs typeface="Times New Roman" panose="02020603050405020304" pitchFamily="18" charset="0"/>
              </a:rPr>
              <a:t>                                          3. Date and Time the tweet was posted </a:t>
            </a:r>
          </a:p>
          <a:p>
            <a:pPr marL="57150">
              <a:lnSpc>
                <a:spcPct val="170000"/>
              </a:lnSpc>
              <a:spcAft>
                <a:spcPts val="600"/>
              </a:spcAft>
            </a:pPr>
            <a:r>
              <a:rPr lang="en-US" sz="4000" dirty="0">
                <a:latin typeface="Times New Roman" panose="02020603050405020304" pitchFamily="18" charset="0"/>
                <a:cs typeface="Times New Roman" panose="02020603050405020304" pitchFamily="18" charset="0"/>
              </a:rPr>
              <a:t>                                          4. Unique Id of the tweets</a:t>
            </a:r>
          </a:p>
          <a:p>
            <a:pPr marL="57150">
              <a:lnSpc>
                <a:spcPct val="110000"/>
              </a:lnSpc>
              <a:spcAft>
                <a:spcPts val="600"/>
              </a:spcAft>
            </a:pPr>
            <a:endParaRPr lang="en-US" sz="3500" dirty="0">
              <a:latin typeface="Times New Roman" panose="02020603050405020304" pitchFamily="18" charset="0"/>
              <a:cs typeface="Times New Roman" panose="02020603050405020304" pitchFamily="18" charset="0"/>
            </a:endParaRPr>
          </a:p>
          <a:p>
            <a:pPr marL="57150">
              <a:lnSpc>
                <a:spcPct val="110000"/>
              </a:lnSpc>
              <a:spcAft>
                <a:spcPts val="600"/>
              </a:spcAft>
            </a:pPr>
            <a:endParaRPr lang="en-US" sz="3500" dirty="0">
              <a:latin typeface="Times New Roman" panose="02020603050405020304" pitchFamily="18" charset="0"/>
              <a:cs typeface="Times New Roman" panose="02020603050405020304" pitchFamily="18" charset="0"/>
            </a:endParaRPr>
          </a:p>
          <a:p>
            <a:pPr marL="57150">
              <a:lnSpc>
                <a:spcPct val="110000"/>
              </a:lnSpc>
              <a:spcAft>
                <a:spcPts val="600"/>
              </a:spcAft>
            </a:pPr>
            <a:endParaRPr lang="en-US" sz="3500" dirty="0">
              <a:latin typeface="Times New Roman" panose="02020603050405020304" pitchFamily="18" charset="0"/>
              <a:cs typeface="Times New Roman" panose="02020603050405020304" pitchFamily="18" charset="0"/>
            </a:endParaRPr>
          </a:p>
          <a:p>
            <a:pPr marL="57150">
              <a:lnSpc>
                <a:spcPct val="110000"/>
              </a:lnSpc>
              <a:spcAft>
                <a:spcPts val="600"/>
              </a:spcAft>
            </a:pPr>
            <a:endParaRPr lang="en-US" sz="3500" dirty="0">
              <a:latin typeface="Times New Roman" panose="02020603050405020304" pitchFamily="18" charset="0"/>
              <a:cs typeface="Times New Roman" panose="02020603050405020304" pitchFamily="18" charset="0"/>
            </a:endParaRPr>
          </a:p>
          <a:p>
            <a:pPr marL="285750" indent="-228600">
              <a:lnSpc>
                <a:spcPct val="110000"/>
              </a:lnSpc>
              <a:spcAft>
                <a:spcPts val="600"/>
              </a:spcAf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28600">
              <a:lnSpc>
                <a:spcPct val="110000"/>
              </a:lnSpc>
              <a:spcAft>
                <a:spcPts val="600"/>
              </a:spcAf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graphicFrame>
        <p:nvGraphicFramePr>
          <p:cNvPr id="5" name="Table 5">
            <a:extLst>
              <a:ext uri="{FF2B5EF4-FFF2-40B4-BE49-F238E27FC236}">
                <a16:creationId xmlns:a16="http://schemas.microsoft.com/office/drawing/2014/main" id="{B715CCD6-CE81-8444-B991-F361F9339F8B}"/>
              </a:ext>
            </a:extLst>
          </p:cNvPr>
          <p:cNvGraphicFramePr>
            <a:graphicFrameLocks noGrp="1"/>
          </p:cNvGraphicFramePr>
          <p:nvPr>
            <p:extLst>
              <p:ext uri="{D42A27DB-BD31-4B8C-83A1-F6EECF244321}">
                <p14:modId xmlns:p14="http://schemas.microsoft.com/office/powerpoint/2010/main" val="1007008723"/>
              </p:ext>
            </p:extLst>
          </p:nvPr>
        </p:nvGraphicFramePr>
        <p:xfrm>
          <a:off x="1308923" y="5420191"/>
          <a:ext cx="9298432" cy="741680"/>
        </p:xfrm>
        <a:graphic>
          <a:graphicData uri="http://schemas.openxmlformats.org/drawingml/2006/table">
            <a:tbl>
              <a:tblPr firstRow="1" bandRow="1">
                <a:tableStyleId>{5C22544A-7EE6-4342-B048-85BDC9FD1C3A}</a:tableStyleId>
              </a:tblPr>
              <a:tblGrid>
                <a:gridCol w="1363134">
                  <a:extLst>
                    <a:ext uri="{9D8B030D-6E8A-4147-A177-3AD203B41FA5}">
                      <a16:colId xmlns:a16="http://schemas.microsoft.com/office/drawing/2014/main" val="6955466"/>
                    </a:ext>
                  </a:extLst>
                </a:gridCol>
                <a:gridCol w="3962659">
                  <a:extLst>
                    <a:ext uri="{9D8B030D-6E8A-4147-A177-3AD203B41FA5}">
                      <a16:colId xmlns:a16="http://schemas.microsoft.com/office/drawing/2014/main" val="3415675062"/>
                    </a:ext>
                  </a:extLst>
                </a:gridCol>
                <a:gridCol w="1562986">
                  <a:extLst>
                    <a:ext uri="{9D8B030D-6E8A-4147-A177-3AD203B41FA5}">
                      <a16:colId xmlns:a16="http://schemas.microsoft.com/office/drawing/2014/main" val="1418011183"/>
                    </a:ext>
                  </a:extLst>
                </a:gridCol>
                <a:gridCol w="2409653">
                  <a:extLst>
                    <a:ext uri="{9D8B030D-6E8A-4147-A177-3AD203B41FA5}">
                      <a16:colId xmlns:a16="http://schemas.microsoft.com/office/drawing/2014/main" val="901336642"/>
                    </a:ext>
                  </a:extLst>
                </a:gridCol>
              </a:tblGrid>
              <a:tr h="370840">
                <a:tc>
                  <a:txBody>
                    <a:bodyPr/>
                    <a:lstStyle/>
                    <a:p>
                      <a:pPr marL="0" algn="ctr" defTabSz="914400" rtl="0" eaLnBrk="1" latinLnBrk="0" hangingPunct="1"/>
                      <a:r>
                        <a:rPr lang="en-US" sz="1800" b="0" kern="1200" dirty="0">
                          <a:solidFill>
                            <a:schemeClr val="bg1"/>
                          </a:solidFill>
                          <a:latin typeface="Times New Roman" panose="02020603050405020304" pitchFamily="18" charset="0"/>
                          <a:ea typeface="+mn-ea"/>
                          <a:cs typeface="Times New Roman" panose="02020603050405020304" pitchFamily="18" charset="0"/>
                        </a:rPr>
                        <a:t>Total Tweets</a:t>
                      </a:r>
                    </a:p>
                  </a:txBody>
                  <a:tcPr>
                    <a:solidFill>
                      <a:srgbClr val="00B0F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bg1"/>
                          </a:solidFill>
                          <a:latin typeface="Times New Roman" panose="02020603050405020304" pitchFamily="18" charset="0"/>
                          <a:ea typeface="+mn-ea"/>
                          <a:cs typeface="Times New Roman" panose="02020603050405020304" pitchFamily="18" charset="0"/>
                        </a:rPr>
                        <a:t>Number of tweets that had both hashtags</a:t>
                      </a:r>
                    </a:p>
                  </a:txBody>
                  <a:tcPr>
                    <a:solidFill>
                      <a:srgbClr val="00B0F0"/>
                    </a:solidFill>
                  </a:tcPr>
                </a:tc>
                <a:tc>
                  <a:txBody>
                    <a:bodyPr/>
                    <a:lstStyle/>
                    <a:p>
                      <a:pPr marL="0" algn="ctr" defTabSz="914400" rtl="0" eaLnBrk="1" latinLnBrk="0" hangingPunct="1"/>
                      <a:r>
                        <a:rPr lang="en-US" sz="1800" b="0" kern="1200" dirty="0">
                          <a:solidFill>
                            <a:schemeClr val="bg1"/>
                          </a:solidFill>
                          <a:latin typeface="Times New Roman" panose="02020603050405020304" pitchFamily="18" charset="0"/>
                          <a:ea typeface="+mn-ea"/>
                          <a:cs typeface="Times New Roman" panose="02020603050405020304" pitchFamily="18" charset="0"/>
                        </a:rPr>
                        <a:t>Actual Tweets</a:t>
                      </a:r>
                    </a:p>
                  </a:txBody>
                  <a:tcPr>
                    <a:solidFill>
                      <a:srgbClr val="00B0F0"/>
                    </a:solidFill>
                  </a:tcPr>
                </a:tc>
                <a:tc>
                  <a:txBody>
                    <a:bodyPr/>
                    <a:lstStyle/>
                    <a:p>
                      <a:pPr marL="0" algn="ctr" defTabSz="914400" rtl="0" eaLnBrk="1" latinLnBrk="0" hangingPunct="1"/>
                      <a:r>
                        <a:rPr lang="en-US" sz="1800" b="0" kern="1200" dirty="0">
                          <a:solidFill>
                            <a:schemeClr val="bg1"/>
                          </a:solidFill>
                          <a:latin typeface="Times New Roman" panose="02020603050405020304" pitchFamily="18" charset="0"/>
                          <a:ea typeface="+mn-ea"/>
                          <a:cs typeface="Times New Roman" panose="02020603050405020304" pitchFamily="18" charset="0"/>
                        </a:rPr>
                        <a:t>Number of Retweets</a:t>
                      </a:r>
                    </a:p>
                  </a:txBody>
                  <a:tcPr>
                    <a:solidFill>
                      <a:srgbClr val="00B0F0"/>
                    </a:solidFill>
                  </a:tcPr>
                </a:tc>
                <a:extLst>
                  <a:ext uri="{0D108BD9-81ED-4DB2-BD59-A6C34878D82A}">
                    <a16:rowId xmlns:a16="http://schemas.microsoft.com/office/drawing/2014/main" val="2864559516"/>
                  </a:ext>
                </a:extLst>
              </a:tr>
              <a:tr h="370840">
                <a:tc>
                  <a:txBody>
                    <a:bodyPr/>
                    <a:lstStyle/>
                    <a:p>
                      <a:pPr marL="0" algn="ctr" defTabSz="914400" rtl="0" eaLnBrk="1" latinLnBrk="0" hangingPunct="1"/>
                      <a:r>
                        <a:rPr lang="en-US" sz="1800" b="0" kern="1200" dirty="0">
                          <a:solidFill>
                            <a:schemeClr val="bg1"/>
                          </a:solidFill>
                          <a:latin typeface="Times New Roman" panose="02020603050405020304" pitchFamily="18" charset="0"/>
                          <a:ea typeface="+mn-ea"/>
                          <a:cs typeface="Times New Roman" panose="02020603050405020304" pitchFamily="18" charset="0"/>
                        </a:rPr>
                        <a:t>22054</a:t>
                      </a:r>
                    </a:p>
                  </a:txBody>
                  <a:tcPr>
                    <a:solidFill>
                      <a:srgbClr val="00B0F0"/>
                    </a:solidFill>
                  </a:tcPr>
                </a:tc>
                <a:tc>
                  <a:txBody>
                    <a:bodyPr/>
                    <a:lstStyle/>
                    <a:p>
                      <a:pPr marL="0" algn="ctr" defTabSz="914400" rtl="0" eaLnBrk="1" latinLnBrk="0" hangingPunct="1"/>
                      <a:r>
                        <a:rPr lang="en-US" sz="1800" b="0" kern="1200" dirty="0">
                          <a:solidFill>
                            <a:schemeClr val="bg1"/>
                          </a:solidFill>
                          <a:latin typeface="Times New Roman" panose="02020603050405020304" pitchFamily="18" charset="0"/>
                          <a:ea typeface="+mn-ea"/>
                          <a:cs typeface="Times New Roman" panose="02020603050405020304" pitchFamily="18" charset="0"/>
                        </a:rPr>
                        <a:t>17381</a:t>
                      </a:r>
                    </a:p>
                  </a:txBody>
                  <a:tcPr>
                    <a:solidFill>
                      <a:srgbClr val="00B0F0"/>
                    </a:solidFill>
                  </a:tcPr>
                </a:tc>
                <a:tc>
                  <a:txBody>
                    <a:bodyPr/>
                    <a:lstStyle/>
                    <a:p>
                      <a:pPr marL="0" algn="ctr" defTabSz="914400" rtl="0" eaLnBrk="1" latinLnBrk="0" hangingPunct="1"/>
                      <a:r>
                        <a:rPr lang="en-US" sz="1800" b="0" kern="1200" dirty="0">
                          <a:solidFill>
                            <a:schemeClr val="bg1"/>
                          </a:solidFill>
                          <a:latin typeface="Times New Roman" panose="02020603050405020304" pitchFamily="18" charset="0"/>
                          <a:ea typeface="+mn-ea"/>
                          <a:cs typeface="Times New Roman" panose="02020603050405020304" pitchFamily="18" charset="0"/>
                        </a:rPr>
                        <a:t>14483</a:t>
                      </a:r>
                    </a:p>
                  </a:txBody>
                  <a:tcPr>
                    <a:solidFill>
                      <a:srgbClr val="00B0F0"/>
                    </a:solidFill>
                  </a:tcPr>
                </a:tc>
                <a:tc>
                  <a:txBody>
                    <a:bodyPr/>
                    <a:lstStyle/>
                    <a:p>
                      <a:pPr marL="0" algn="ctr" defTabSz="914400" rtl="0" eaLnBrk="1" latinLnBrk="0" hangingPunct="1"/>
                      <a:r>
                        <a:rPr lang="en-US" sz="1800" b="0" kern="1200" dirty="0">
                          <a:solidFill>
                            <a:schemeClr val="bg1"/>
                          </a:solidFill>
                          <a:latin typeface="Times New Roman" panose="02020603050405020304" pitchFamily="18" charset="0"/>
                          <a:ea typeface="+mn-ea"/>
                          <a:cs typeface="Times New Roman" panose="02020603050405020304" pitchFamily="18" charset="0"/>
                        </a:rPr>
                        <a:t>7571</a:t>
                      </a:r>
                    </a:p>
                  </a:txBody>
                  <a:tcPr>
                    <a:solidFill>
                      <a:srgbClr val="00B0F0"/>
                    </a:solidFill>
                  </a:tcPr>
                </a:tc>
                <a:extLst>
                  <a:ext uri="{0D108BD9-81ED-4DB2-BD59-A6C34878D82A}">
                    <a16:rowId xmlns:a16="http://schemas.microsoft.com/office/drawing/2014/main" val="300782431"/>
                  </a:ext>
                </a:extLst>
              </a:tr>
            </a:tbl>
          </a:graphicData>
        </a:graphic>
      </p:graphicFrame>
    </p:spTree>
    <p:extLst>
      <p:ext uri="{BB962C8B-B14F-4D97-AF65-F5344CB8AC3E}">
        <p14:creationId xmlns:p14="http://schemas.microsoft.com/office/powerpoint/2010/main" val="179012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297116E4-4F67-4B45-86B7-131DF0F51A3C}"/>
              </a:ext>
            </a:extLst>
          </p:cNvPr>
          <p:cNvGraphicFramePr>
            <a:graphicFrameLocks noGrp="1"/>
          </p:cNvGraphicFramePr>
          <p:nvPr>
            <p:extLst>
              <p:ext uri="{D42A27DB-BD31-4B8C-83A1-F6EECF244321}">
                <p14:modId xmlns:p14="http://schemas.microsoft.com/office/powerpoint/2010/main" val="3163754563"/>
              </p:ext>
            </p:extLst>
          </p:nvPr>
        </p:nvGraphicFramePr>
        <p:xfrm>
          <a:off x="1154668" y="1580724"/>
          <a:ext cx="10092267" cy="2906190"/>
        </p:xfrm>
        <a:graphic>
          <a:graphicData uri="http://schemas.openxmlformats.org/drawingml/2006/table">
            <a:tbl>
              <a:tblPr firstRow="1" bandRow="1">
                <a:tableStyleId>{5C22544A-7EE6-4342-B048-85BDC9FD1C3A}</a:tableStyleId>
              </a:tblPr>
              <a:tblGrid>
                <a:gridCol w="10092267">
                  <a:extLst>
                    <a:ext uri="{9D8B030D-6E8A-4147-A177-3AD203B41FA5}">
                      <a16:colId xmlns:a16="http://schemas.microsoft.com/office/drawing/2014/main" val="2568918135"/>
                    </a:ext>
                  </a:extLst>
                </a:gridCol>
              </a:tblGrid>
              <a:tr h="370840">
                <a:tc>
                  <a:txBody>
                    <a:bodyPr/>
                    <a:lstStyle/>
                    <a:p>
                      <a:pPr algn="ctr"/>
                      <a:r>
                        <a:rPr lang="en-US" sz="1600" b="0" kern="1200" dirty="0">
                          <a:solidFill>
                            <a:schemeClr val="tx1"/>
                          </a:solidFill>
                          <a:latin typeface="Times New Roman" panose="02020603050405020304" pitchFamily="18" charset="0"/>
                          <a:ea typeface="+mn-ea"/>
                          <a:cs typeface="Times New Roman" panose="02020603050405020304" pitchFamily="18" charset="0"/>
                        </a:rPr>
                        <a:t>'RT @IanLJones98: A four-day week could change the #FutureofWork v/@wef #RemoteWork #HybridWork #AI #IoT #5G cc @DrJDrooghaag @FrRonconi @Ni…'</a:t>
                      </a:r>
                    </a:p>
                  </a:txBody>
                  <a:tcPr marL="93558" marR="93558" marT="46779" marB="46779">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600" b="0" kern="1200" dirty="0">
                          <a:solidFill>
                            <a:schemeClr val="tx1"/>
                          </a:solidFill>
                          <a:latin typeface="Times New Roman" panose="02020603050405020304" pitchFamily="18" charset="0"/>
                          <a:ea typeface="+mn-ea"/>
                          <a:cs typeface="Times New Roman" panose="02020603050405020304" pitchFamily="18" charset="0"/>
                        </a:rPr>
                        <a:t>'RT @HaroldSinnott: What will the Future of #Jobs look like?\n\nvia @wef\nhttps://t.co/H3d7u88IWn\n\n#FutureofWork #HybridWork #DigitalTransforma…'</a:t>
                      </a:r>
                    </a:p>
                  </a:txBody>
                  <a:tcPr marL="93558" marR="93558" marT="46779" marB="46779">
                    <a:solidFill>
                      <a:schemeClr val="bg1">
                        <a:lumMod val="95000"/>
                      </a:schemeClr>
                    </a:solidFill>
                  </a:tcPr>
                </a:tc>
                <a:extLst>
                  <a:ext uri="{0D108BD9-81ED-4DB2-BD59-A6C34878D82A}">
                    <a16:rowId xmlns:a16="http://schemas.microsoft.com/office/drawing/2014/main" val="1687529946"/>
                  </a:ext>
                </a:extLst>
              </a:tr>
              <a:tr h="370840">
                <a:tc>
                  <a:txBody>
                    <a:bodyPr/>
                    <a:lstStyle/>
                    <a:p>
                      <a:pPr algn="ctr"/>
                      <a:r>
                        <a:rPr lang="en-US" sz="1600" b="0" kern="1200" dirty="0">
                          <a:solidFill>
                            <a:schemeClr val="tx1"/>
                          </a:solidFill>
                          <a:latin typeface="Times New Roman" panose="02020603050405020304" pitchFamily="18" charset="0"/>
                          <a:ea typeface="+mn-ea"/>
                          <a:cs typeface="Times New Roman" panose="02020603050405020304" pitchFamily="18" charset="0"/>
                        </a:rPr>
                        <a:t>'RT @HathorNetwork: #Hiring - We are looking for a Head of #Design to join Hathor Network and Labs to guide the #creative department in-</a:t>
                      </a:r>
                      <a:r>
                        <a:rPr lang="en-US" sz="1600" b="0" kern="1200" dirty="0" err="1">
                          <a:solidFill>
                            <a:schemeClr val="tx1"/>
                          </a:solidFill>
                          <a:latin typeface="Times New Roman" panose="02020603050405020304" pitchFamily="18" charset="0"/>
                          <a:ea typeface="+mn-ea"/>
                          <a:cs typeface="Times New Roman" panose="02020603050405020304" pitchFamily="18" charset="0"/>
                        </a:rPr>
                        <a:t>hous</a:t>
                      </a:r>
                      <a:r>
                        <a:rPr lang="en-US" sz="1600" b="0" kern="1200" dirty="0">
                          <a:solidFill>
                            <a:schemeClr val="tx1"/>
                          </a:solidFill>
                          <a:latin typeface="Times New Roman" panose="02020603050405020304" pitchFamily="18" charset="0"/>
                          <a:ea typeface="+mn-ea"/>
                          <a:cs typeface="Times New Roman" panose="02020603050405020304" pitchFamily="18" charset="0"/>
                        </a:rPr>
                        <a:t>…'</a:t>
                      </a:r>
                    </a:p>
                  </a:txBody>
                  <a:tcPr marL="93558" marR="93558" marT="46779" marB="46779">
                    <a:solidFill>
                      <a:schemeClr val="bg1">
                        <a:lumMod val="95000"/>
                      </a:schemeClr>
                    </a:solidFill>
                  </a:tcPr>
                </a:tc>
                <a:extLst>
                  <a:ext uri="{0D108BD9-81ED-4DB2-BD59-A6C34878D82A}">
                    <a16:rowId xmlns:a16="http://schemas.microsoft.com/office/drawing/2014/main" val="2420551148"/>
                  </a:ext>
                </a:extLst>
              </a:tr>
              <a:tr h="370840">
                <a:tc>
                  <a:txBody>
                    <a:bodyPr/>
                    <a:lstStyle/>
                    <a:p>
                      <a:pPr algn="ctr"/>
                      <a:r>
                        <a:rPr lang="en-US" sz="1600" b="0" kern="1200" dirty="0">
                          <a:solidFill>
                            <a:schemeClr val="tx1"/>
                          </a:solidFill>
                          <a:latin typeface="Times New Roman" panose="02020603050405020304" pitchFamily="18" charset="0"/>
                          <a:ea typeface="+mn-ea"/>
                          <a:cs typeface="Times New Roman" panose="02020603050405020304" pitchFamily="18" charset="0"/>
                        </a:rPr>
                        <a:t>'RT @kreminil: I am happy how the home office has become. This way I can be productive, while also just chill. Lots of screen to use.”</a:t>
                      </a:r>
                    </a:p>
                  </a:txBody>
                  <a:tcPr marL="93558" marR="93558" marT="46779" marB="46779">
                    <a:solidFill>
                      <a:schemeClr val="bg1">
                        <a:lumMod val="95000"/>
                      </a:schemeClr>
                    </a:solidFill>
                  </a:tcPr>
                </a:tc>
                <a:extLst>
                  <a:ext uri="{0D108BD9-81ED-4DB2-BD59-A6C34878D82A}">
                    <a16:rowId xmlns:a16="http://schemas.microsoft.com/office/drawing/2014/main" val="1393520117"/>
                  </a:ext>
                </a:extLst>
              </a:tr>
              <a:tr h="0">
                <a:tc>
                  <a:txBody>
                    <a:bodyPr/>
                    <a:lstStyle/>
                    <a:p>
                      <a:pPr algn="ctr"/>
                      <a:r>
                        <a:rPr lang="en-US" sz="1600" b="0" kern="1200" dirty="0">
                          <a:solidFill>
                            <a:schemeClr val="tx1"/>
                          </a:solidFill>
                          <a:latin typeface="Times New Roman" panose="02020603050405020304" pitchFamily="18" charset="0"/>
                          <a:ea typeface="+mn-ea"/>
                          <a:cs typeface="Times New Roman" panose="02020603050405020304" pitchFamily="18" charset="0"/>
                        </a:rPr>
                        <a:t>'RT @stratorob: Limiting our work and focusing is the only way we’re gonna get to the point of doing high-quality work.\n\n#RemoteWork #Sunday…'</a:t>
                      </a:r>
                    </a:p>
                  </a:txBody>
                  <a:tcPr marL="93558" marR="93558" marT="46779" marB="46779">
                    <a:solidFill>
                      <a:schemeClr val="bg1">
                        <a:lumMod val="95000"/>
                      </a:schemeClr>
                    </a:solidFill>
                  </a:tcPr>
                </a:tc>
                <a:extLst>
                  <a:ext uri="{0D108BD9-81ED-4DB2-BD59-A6C34878D82A}">
                    <a16:rowId xmlns:a16="http://schemas.microsoft.com/office/drawing/2014/main" val="2049525642"/>
                  </a:ext>
                </a:extLst>
              </a:tr>
            </a:tbl>
          </a:graphicData>
        </a:graphic>
      </p:graphicFrame>
      <p:sp>
        <p:nvSpPr>
          <p:cNvPr id="14" name="Title 1">
            <a:extLst>
              <a:ext uri="{FF2B5EF4-FFF2-40B4-BE49-F238E27FC236}">
                <a16:creationId xmlns:a16="http://schemas.microsoft.com/office/drawing/2014/main" id="{451098AD-8FFB-D042-AC57-2CE4620C7591}"/>
              </a:ext>
            </a:extLst>
          </p:cNvPr>
          <p:cNvSpPr txBox="1">
            <a:spLocks/>
          </p:cNvSpPr>
          <p:nvPr/>
        </p:nvSpPr>
        <p:spPr>
          <a:xfrm>
            <a:off x="3959523" y="844990"/>
            <a:ext cx="10909640" cy="904970"/>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a:lstStyle>
          <a:p>
            <a:r>
              <a:rPr lang="en-US" sz="2400" dirty="0"/>
              <a:t>Most Retweeted Tweets</a:t>
            </a:r>
          </a:p>
        </p:txBody>
      </p:sp>
    </p:spTree>
    <p:extLst>
      <p:ext uri="{BB962C8B-B14F-4D97-AF65-F5344CB8AC3E}">
        <p14:creationId xmlns:p14="http://schemas.microsoft.com/office/powerpoint/2010/main" val="1725778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11">
            <a:extLst>
              <a:ext uri="{FF2B5EF4-FFF2-40B4-BE49-F238E27FC236}">
                <a16:creationId xmlns:a16="http://schemas.microsoft.com/office/drawing/2014/main" id="{DA21A4AC-5300-4176-B2FB-67830A380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297116E4-4F67-4B45-86B7-131DF0F51A3C}"/>
              </a:ext>
            </a:extLst>
          </p:cNvPr>
          <p:cNvGraphicFramePr>
            <a:graphicFrameLocks noGrp="1"/>
          </p:cNvGraphicFramePr>
          <p:nvPr>
            <p:extLst>
              <p:ext uri="{D42A27DB-BD31-4B8C-83A1-F6EECF244321}">
                <p14:modId xmlns:p14="http://schemas.microsoft.com/office/powerpoint/2010/main" val="2193274177"/>
              </p:ext>
            </p:extLst>
          </p:nvPr>
        </p:nvGraphicFramePr>
        <p:xfrm>
          <a:off x="1154668" y="1580724"/>
          <a:ext cx="10092267" cy="3637710"/>
        </p:xfrm>
        <a:graphic>
          <a:graphicData uri="http://schemas.openxmlformats.org/drawingml/2006/table">
            <a:tbl>
              <a:tblPr firstRow="1" bandRow="1">
                <a:tableStyleId>{5C22544A-7EE6-4342-B048-85BDC9FD1C3A}</a:tableStyleId>
              </a:tblPr>
              <a:tblGrid>
                <a:gridCol w="10092267">
                  <a:extLst>
                    <a:ext uri="{9D8B030D-6E8A-4147-A177-3AD203B41FA5}">
                      <a16:colId xmlns:a16="http://schemas.microsoft.com/office/drawing/2014/main" val="2568918135"/>
                    </a:ext>
                  </a:extLst>
                </a:gridCol>
              </a:tblGrid>
              <a:tr h="370840">
                <a:tc>
                  <a:txBody>
                    <a:bodyPr/>
                    <a:lstStyle/>
                    <a:p>
                      <a:pPr algn="ctr"/>
                      <a:r>
                        <a:rPr lang="en-US" sz="1600" b="0" kern="1200" dirty="0">
                          <a:solidFill>
                            <a:schemeClr val="tx1"/>
                          </a:solidFill>
                          <a:latin typeface="Times New Roman" panose="02020603050405020304" pitchFamily="18" charset="0"/>
                          <a:ea typeface="+mn-ea"/>
                          <a:cs typeface="Times New Roman" panose="02020603050405020304" pitchFamily="18" charset="0"/>
                        </a:rPr>
                        <a:t>Dash is looking to hire a Senior Software Engineer 🔥 • Remote Anywhere • Apply now to be among the first candidates 👇 #javascript #blockchain #tendermint #techjobs #softwaredevelopment #remotejobs #workfromhome #GoRemote https://t.co/VSh91dFfGu</a:t>
                      </a:r>
                    </a:p>
                  </a:txBody>
                  <a:tcPr marL="93558" marR="93558" marT="46779" marB="46779">
                    <a:solidFill>
                      <a:schemeClr val="bg1">
                        <a:lumMod val="95000"/>
                      </a:schemeClr>
                    </a:solidFill>
                  </a:tcPr>
                </a:tc>
                <a:extLst>
                  <a:ext uri="{0D108BD9-81ED-4DB2-BD59-A6C34878D82A}">
                    <a16:rowId xmlns:a16="http://schemas.microsoft.com/office/drawing/2014/main" val="880900768"/>
                  </a:ext>
                </a:extLst>
              </a:tr>
              <a:tr h="370840">
                <a:tc>
                  <a:txBody>
                    <a:bodyPr/>
                    <a:lstStyle/>
                    <a:p>
                      <a:pPr algn="ctr"/>
                      <a:r>
                        <a:rPr lang="en-US" sz="1600" b="0" kern="1200" dirty="0">
                          <a:solidFill>
                            <a:schemeClr val="tx1"/>
                          </a:solidFill>
                          <a:latin typeface="Times New Roman" panose="02020603050405020304" pitchFamily="18" charset="0"/>
                          <a:ea typeface="+mn-ea"/>
                          <a:cs typeface="Times New Roman" panose="02020603050405020304" pitchFamily="18" charset="0"/>
                        </a:rPr>
                        <a:t>🔥 New Remote Jobs: – Brand Experience Designer ➔ https://t.co/qkdqvPA02C – Python Developer ➔ https://t.co/YyGwHJesJN – Customer Success Manager ➔ https://t.co/TsQ2QlXRE9 – Full-Stack Software Engineer ➔ https://t.co/r00lprMxU0 #RemoteWork #Designer #Python #FullStack</a:t>
                      </a:r>
                    </a:p>
                  </a:txBody>
                  <a:tcPr marL="93558" marR="93558" marT="46779" marB="46779">
                    <a:solidFill>
                      <a:schemeClr val="bg1">
                        <a:lumMod val="95000"/>
                      </a:schemeClr>
                    </a:solidFill>
                  </a:tcPr>
                </a:tc>
                <a:extLst>
                  <a:ext uri="{0D108BD9-81ED-4DB2-BD59-A6C34878D82A}">
                    <a16:rowId xmlns:a16="http://schemas.microsoft.com/office/drawing/2014/main" val="1687529946"/>
                  </a:ext>
                </a:extLst>
              </a:tr>
              <a:tr h="370840">
                <a:tc>
                  <a:txBody>
                    <a:bodyPr/>
                    <a:lstStyle/>
                    <a:p>
                      <a:pPr algn="ctr"/>
                      <a:r>
                        <a:rPr lang="en-US" sz="1600" b="0" kern="1200" dirty="0">
                          <a:solidFill>
                            <a:schemeClr val="tx1"/>
                          </a:solidFill>
                          <a:latin typeface="Times New Roman" panose="02020603050405020304" pitchFamily="18" charset="0"/>
                          <a:ea typeface="+mn-ea"/>
                          <a:cs typeface="Times New Roman" panose="02020603050405020304" pitchFamily="18" charset="0"/>
                        </a:rPr>
                        <a:t>AhoyConnect is hiring remote for the following roles: 👉 Customer Success Manager 👉 Backend (Ruby) Engineer Apply now 👇 https://t.co/nz5CSRl2u4 #remotework #remotejobs</a:t>
                      </a:r>
                    </a:p>
                  </a:txBody>
                  <a:tcPr marL="93558" marR="93558" marT="46779" marB="46779">
                    <a:solidFill>
                      <a:schemeClr val="bg1">
                        <a:lumMod val="95000"/>
                      </a:schemeClr>
                    </a:solidFill>
                  </a:tcPr>
                </a:tc>
                <a:extLst>
                  <a:ext uri="{0D108BD9-81ED-4DB2-BD59-A6C34878D82A}">
                    <a16:rowId xmlns:a16="http://schemas.microsoft.com/office/drawing/2014/main" val="2420551148"/>
                  </a:ext>
                </a:extLst>
              </a:tr>
              <a:tr h="370840">
                <a:tc>
                  <a:txBody>
                    <a:bodyPr/>
                    <a:lstStyle/>
                    <a:p>
                      <a:pPr algn="ctr"/>
                      <a:r>
                        <a:rPr lang="en-US" sz="1600" b="0" kern="1200" dirty="0">
                          <a:solidFill>
                            <a:schemeClr val="tx1"/>
                          </a:solidFill>
                          <a:latin typeface="Times New Roman" panose="02020603050405020304" pitchFamily="18" charset="0"/>
                          <a:ea typeface="+mn-ea"/>
                          <a:cs typeface="Times New Roman" panose="02020603050405020304" pitchFamily="18" charset="0"/>
                        </a:rPr>
                        <a:t>👋 Nira is hiring remotely for a Software Engineer 🧰 Distributed Systems | Big Data | 100% Remote. #RemoteJob #RemoteWork #BackendDeveloper Apply now! 👇 https://t.co/MELGsgwwpQ🧰-distributed-systems-big-data-100-remote-760897</a:t>
                      </a:r>
                    </a:p>
                  </a:txBody>
                  <a:tcPr marL="93558" marR="93558" marT="46779" marB="46779">
                    <a:solidFill>
                      <a:schemeClr val="bg1">
                        <a:lumMod val="95000"/>
                      </a:schemeClr>
                    </a:solidFill>
                  </a:tcPr>
                </a:tc>
                <a:extLst>
                  <a:ext uri="{0D108BD9-81ED-4DB2-BD59-A6C34878D82A}">
                    <a16:rowId xmlns:a16="http://schemas.microsoft.com/office/drawing/2014/main" val="1393520117"/>
                  </a:ext>
                </a:extLst>
              </a:tr>
              <a:tr h="0">
                <a:tc>
                  <a:txBody>
                    <a:bodyPr/>
                    <a:lstStyle/>
                    <a:p>
                      <a:pPr algn="ctr"/>
                      <a:r>
                        <a:rPr lang="en-US" sz="1600" b="0" kern="1200" dirty="0">
                          <a:solidFill>
                            <a:schemeClr val="tx1"/>
                          </a:solidFill>
                          <a:latin typeface="Times New Roman" panose="02020603050405020304" pitchFamily="18" charset="0"/>
                          <a:ea typeface="+mn-ea"/>
                          <a:cs typeface="Times New Roman" panose="02020603050405020304" pitchFamily="18" charset="0"/>
                        </a:rPr>
                        <a:t>We’re looking for people to #JoinTheHerd! #RemoteWork positions available: Senior Software Engineer (full-stack), Platform Solutions: Remote https://t.co/mjduknX7dS</a:t>
                      </a:r>
                    </a:p>
                  </a:txBody>
                  <a:tcPr marL="93558" marR="93558" marT="46779" marB="46779">
                    <a:solidFill>
                      <a:schemeClr val="bg1">
                        <a:lumMod val="95000"/>
                      </a:schemeClr>
                    </a:solidFill>
                  </a:tcPr>
                </a:tc>
                <a:extLst>
                  <a:ext uri="{0D108BD9-81ED-4DB2-BD59-A6C34878D82A}">
                    <a16:rowId xmlns:a16="http://schemas.microsoft.com/office/drawing/2014/main" val="2049525642"/>
                  </a:ext>
                </a:extLst>
              </a:tr>
            </a:tbl>
          </a:graphicData>
        </a:graphic>
      </p:graphicFrame>
      <p:sp>
        <p:nvSpPr>
          <p:cNvPr id="14" name="Title 1">
            <a:extLst>
              <a:ext uri="{FF2B5EF4-FFF2-40B4-BE49-F238E27FC236}">
                <a16:creationId xmlns:a16="http://schemas.microsoft.com/office/drawing/2014/main" id="{451098AD-8FFB-D042-AC57-2CE4620C7591}"/>
              </a:ext>
            </a:extLst>
          </p:cNvPr>
          <p:cNvSpPr txBox="1">
            <a:spLocks/>
          </p:cNvSpPr>
          <p:nvPr/>
        </p:nvSpPr>
        <p:spPr>
          <a:xfrm>
            <a:off x="3959523" y="844990"/>
            <a:ext cx="10909640" cy="904970"/>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a:lstStyle>
          <a:p>
            <a:r>
              <a:rPr lang="en-US" sz="2400" dirty="0"/>
              <a:t>Most Retweeted Tweets</a:t>
            </a:r>
          </a:p>
        </p:txBody>
      </p:sp>
    </p:spTree>
    <p:extLst>
      <p:ext uri="{BB962C8B-B14F-4D97-AF65-F5344CB8AC3E}">
        <p14:creationId xmlns:p14="http://schemas.microsoft.com/office/powerpoint/2010/main" val="1356516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4" name="Rectangle 19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D91A84-349B-444E-85C8-6C2637B95A87}"/>
              </a:ext>
            </a:extLst>
          </p:cNvPr>
          <p:cNvSpPr>
            <a:spLocks noGrp="1"/>
          </p:cNvSpPr>
          <p:nvPr>
            <p:ph type="title"/>
          </p:nvPr>
        </p:nvSpPr>
        <p:spPr>
          <a:xfrm>
            <a:off x="630936" y="639520"/>
            <a:ext cx="3429000" cy="1719072"/>
          </a:xfrm>
        </p:spPr>
        <p:txBody>
          <a:bodyPr vert="horz" lIns="91440" tIns="45720" rIns="91440" bIns="45720" rtlCol="0" anchor="b">
            <a:normAutofit/>
          </a:bodyPr>
          <a:lstStyle/>
          <a:p>
            <a:pPr>
              <a:lnSpc>
                <a:spcPct val="90000"/>
              </a:lnSpc>
            </a:pPr>
            <a:r>
              <a:rPr lang="en-US" sz="3800" dirty="0"/>
              <a:t>Tweets distribution on weekdays</a:t>
            </a:r>
          </a:p>
        </p:txBody>
      </p:sp>
      <p:sp>
        <p:nvSpPr>
          <p:cNvPr id="512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6BABD6"/>
          </a:solidFill>
          <a:ln w="38100" cap="rnd">
            <a:solidFill>
              <a:srgbClr val="6BABD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C72C79A-DC97-1442-B5FF-9B5010F28CDD}"/>
              </a:ext>
            </a:extLst>
          </p:cNvPr>
          <p:cNvSpPr txBox="1"/>
          <p:nvPr/>
        </p:nvSpPr>
        <p:spPr>
          <a:xfrm>
            <a:off x="503338" y="3067757"/>
            <a:ext cx="4001549" cy="1905404"/>
          </a:xfrm>
          <a:prstGeom prst="rect">
            <a:avLst/>
          </a:prstGeom>
        </p:spPr>
        <p:txBody>
          <a:bodyPr vert="horz" lIns="91440" tIns="45720" rIns="91440" bIns="45720" rtlCol="0" anchor="t">
            <a:normAutofit/>
          </a:bodyPr>
          <a:lstStyle/>
          <a:p>
            <a:pPr>
              <a:lnSpc>
                <a:spcPct val="110000"/>
              </a:lnSpc>
              <a:spcAft>
                <a:spcPts val="600"/>
              </a:spcAft>
            </a:pPr>
            <a:r>
              <a:rPr lang="en-US" sz="2400" dirty="0">
                <a:latin typeface="Times New Roman" panose="02020603050405020304" pitchFamily="18" charset="0"/>
                <a:cs typeface="Times New Roman" panose="02020603050405020304" pitchFamily="18" charset="0"/>
              </a:rPr>
              <a:t>Lowest tweeting activity on Saturday, then the frequency increases slowly up to Monday where the max is recorded</a:t>
            </a:r>
          </a:p>
          <a:p>
            <a:pPr indent="-228600">
              <a:lnSpc>
                <a:spcPct val="110000"/>
              </a:lnSpc>
              <a:spcAft>
                <a:spcPts val="600"/>
              </a:spcAft>
              <a:buFont typeface="Arial" panose="020B0604020202020204" pitchFamily="34" charset="0"/>
              <a:buChar char="•"/>
            </a:pPr>
            <a:endParaRPr lang="en-US" sz="2400" dirty="0"/>
          </a:p>
        </p:txBody>
      </p:sp>
      <mc:AlternateContent xmlns:mc="http://schemas.openxmlformats.org/markup-compatibility/2006" xmlns:p14="http://schemas.microsoft.com/office/powerpoint/2010/main">
        <mc:Choice Requires="p14">
          <p:contentPart p14:bwMode="auto" r:id="rId2">
            <p14:nvContentPartPr>
              <p14:cNvPr id="5126" name="Ink 193">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5126" name="Ink 193">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5122" name="Picture 2" descr="Chart, line chart&#10;&#10;Description automatically generated">
            <a:extLst>
              <a:ext uri="{FF2B5EF4-FFF2-40B4-BE49-F238E27FC236}">
                <a16:creationId xmlns:a16="http://schemas.microsoft.com/office/drawing/2014/main" id="{D9C5CB77-177E-824D-AAC6-E85309985ED4}"/>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5421820" y="640080"/>
            <a:ext cx="5368671" cy="55778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1279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5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6151" name="Rectangle 192">
            <a:extLst>
              <a:ext uri="{FF2B5EF4-FFF2-40B4-BE49-F238E27FC236}">
                <a16:creationId xmlns:a16="http://schemas.microsoft.com/office/drawing/2014/main" id="{F1634B2F-87C9-45D9-AE29-34A7EEC94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465494-18C5-6248-B4EF-B14F20EA65D5}"/>
              </a:ext>
            </a:extLst>
          </p:cNvPr>
          <p:cNvSpPr>
            <a:spLocks noGrp="1"/>
          </p:cNvSpPr>
          <p:nvPr>
            <p:ph type="title"/>
          </p:nvPr>
        </p:nvSpPr>
        <p:spPr>
          <a:xfrm>
            <a:off x="550980" y="359253"/>
            <a:ext cx="10908792" cy="1069848"/>
          </a:xfrm>
        </p:spPr>
        <p:txBody>
          <a:bodyPr vert="horz" lIns="91440" tIns="45720" rIns="91440" bIns="45720" rtlCol="0" anchor="ctr">
            <a:normAutofit/>
          </a:bodyPr>
          <a:lstStyle/>
          <a:p>
            <a:pPr algn="ctr"/>
            <a:r>
              <a:rPr lang="en-US" sz="4000" dirty="0"/>
              <a:t>Polarity of the data</a:t>
            </a:r>
          </a:p>
        </p:txBody>
      </p:sp>
      <p:sp>
        <p:nvSpPr>
          <p:cNvPr id="4" name="TextBox 3">
            <a:extLst>
              <a:ext uri="{FF2B5EF4-FFF2-40B4-BE49-F238E27FC236}">
                <a16:creationId xmlns:a16="http://schemas.microsoft.com/office/drawing/2014/main" id="{26F48584-C5DA-3046-950C-CE0037CE5DAC}"/>
              </a:ext>
            </a:extLst>
          </p:cNvPr>
          <p:cNvSpPr txBox="1"/>
          <p:nvPr/>
        </p:nvSpPr>
        <p:spPr>
          <a:xfrm>
            <a:off x="916187" y="5387460"/>
            <a:ext cx="7340367" cy="1384995"/>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12000 tweets were interpreted as ‘Positive’</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8000 tweets were interpreted as ‘Neutral’</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2000 tweets were interpreted as ‘Negative’</a:t>
            </a:r>
          </a:p>
          <a:p>
            <a:pPr marL="342900" indent="-3429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p:txBody>
      </p:sp>
      <p:pic>
        <p:nvPicPr>
          <p:cNvPr id="2052" name="Picture 4">
            <a:extLst>
              <a:ext uri="{FF2B5EF4-FFF2-40B4-BE49-F238E27FC236}">
                <a16:creationId xmlns:a16="http://schemas.microsoft.com/office/drawing/2014/main" id="{F3D99CEE-6CB4-394C-8A6F-E1DE9602F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583" y="1713376"/>
            <a:ext cx="5118100" cy="35433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1121C259-4F44-5043-BA77-DF88A5F4E1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4305" y="1323428"/>
            <a:ext cx="4625467" cy="37844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4123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6"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8197" name="Rectangle 72">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8C428E-9F28-DB45-B042-2755D8CC5F50}"/>
              </a:ext>
            </a:extLst>
          </p:cNvPr>
          <p:cNvSpPr>
            <a:spLocks noGrp="1"/>
          </p:cNvSpPr>
          <p:nvPr>
            <p:ph type="title"/>
          </p:nvPr>
        </p:nvSpPr>
        <p:spPr>
          <a:xfrm>
            <a:off x="8072132" y="694249"/>
            <a:ext cx="4056961" cy="573499"/>
          </a:xfrm>
        </p:spPr>
        <p:txBody>
          <a:bodyPr vert="horz" lIns="91440" tIns="45720" rIns="91440" bIns="45720" rtlCol="0" anchor="ctr">
            <a:noAutofit/>
          </a:bodyPr>
          <a:lstStyle/>
          <a:p>
            <a:pPr algn="ctr"/>
            <a:r>
              <a:rPr lang="en-US" sz="3600" dirty="0"/>
              <a:t>Most tweeted 10 countries</a:t>
            </a:r>
          </a:p>
        </p:txBody>
      </p:sp>
      <p:sp>
        <p:nvSpPr>
          <p:cNvPr id="6" name="TextBox 5">
            <a:extLst>
              <a:ext uri="{FF2B5EF4-FFF2-40B4-BE49-F238E27FC236}">
                <a16:creationId xmlns:a16="http://schemas.microsoft.com/office/drawing/2014/main" id="{D57F54CF-8375-3347-BBA0-FD83C0B99A88}"/>
              </a:ext>
            </a:extLst>
          </p:cNvPr>
          <p:cNvSpPr txBox="1"/>
          <p:nvPr/>
        </p:nvSpPr>
        <p:spPr>
          <a:xfrm>
            <a:off x="8410205" y="4522696"/>
            <a:ext cx="3348979" cy="2246769"/>
          </a:xfrm>
          <a:prstGeom prst="rect">
            <a:avLst/>
          </a:prstGeom>
          <a:noFill/>
        </p:spPr>
        <p:txBody>
          <a:bodyPr wrap="square" rtlCol="0">
            <a:spAutoFit/>
          </a:bodyPr>
          <a:lstStyle>
            <a:defPPr>
              <a:defRPr lang="en-US"/>
            </a:defPPr>
            <a:lvl1pPr marL="285750" indent="-285750">
              <a:buFont typeface="Arial" panose="020B0604020202020204" pitchFamily="34" charset="0"/>
              <a:buChar char="•"/>
            </a:lvl1pPr>
          </a:lstStyle>
          <a:p>
            <a:pPr marL="0" indent="0">
              <a:buNone/>
            </a:pPr>
            <a:r>
              <a:rPr lang="en-US" sz="2000" dirty="0">
                <a:latin typeface="Times New Roman" panose="02020603050405020304" pitchFamily="18" charset="0"/>
                <a:cs typeface="Times New Roman" panose="02020603050405020304" pitchFamily="18" charset="0"/>
              </a:rPr>
              <a:t> According to Sysomos research, Top 10 countries, number of Twitter users: USA, UK, Canada, Australia, Brazil, Germany, Netherlands, France, India, South Africa.</a:t>
            </a:r>
          </a:p>
          <a:p>
            <a:endParaRPr lang="en-US" sz="2000" u="sng" dirty="0">
              <a:latin typeface="Times New Roman" panose="02020603050405020304" pitchFamily="18" charset="0"/>
              <a:cs typeface="Times New Roman" panose="02020603050405020304" pitchFamily="18" charset="0"/>
            </a:endParaRPr>
          </a:p>
        </p:txBody>
      </p:sp>
      <p:pic>
        <p:nvPicPr>
          <p:cNvPr id="7" name="Picture 8">
            <a:extLst>
              <a:ext uri="{FF2B5EF4-FFF2-40B4-BE49-F238E27FC236}">
                <a16:creationId xmlns:a16="http://schemas.microsoft.com/office/drawing/2014/main" id="{487C5C30-3DC9-124B-9709-32AE71B64E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228" y="274320"/>
            <a:ext cx="8175625" cy="6583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47089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6"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8197" name="Rectangle 72">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8C428E-9F28-DB45-B042-2755D8CC5F50}"/>
              </a:ext>
            </a:extLst>
          </p:cNvPr>
          <p:cNvSpPr>
            <a:spLocks noGrp="1"/>
          </p:cNvSpPr>
          <p:nvPr>
            <p:ph type="title"/>
          </p:nvPr>
        </p:nvSpPr>
        <p:spPr>
          <a:xfrm>
            <a:off x="8232326" y="3142250"/>
            <a:ext cx="4056961" cy="573499"/>
          </a:xfrm>
        </p:spPr>
        <p:txBody>
          <a:bodyPr vert="horz" lIns="91440" tIns="45720" rIns="91440" bIns="45720" rtlCol="0" anchor="ctr">
            <a:noAutofit/>
          </a:bodyPr>
          <a:lstStyle/>
          <a:p>
            <a:pPr algn="ctr"/>
            <a:r>
              <a:rPr lang="en-US" sz="3200" dirty="0"/>
              <a:t>Number of </a:t>
            </a:r>
            <a:r>
              <a:rPr lang="en-US" sz="3200" dirty="0" err="1"/>
              <a:t>positive,neutral</a:t>
            </a:r>
            <a:r>
              <a:rPr lang="en-US" sz="3200" dirty="0"/>
              <a:t> and negative tweets in most tweeted 10 countries</a:t>
            </a:r>
          </a:p>
        </p:txBody>
      </p:sp>
      <p:pic>
        <p:nvPicPr>
          <p:cNvPr id="3074" name="Picture 2">
            <a:extLst>
              <a:ext uri="{FF2B5EF4-FFF2-40B4-BE49-F238E27FC236}">
                <a16:creationId xmlns:a16="http://schemas.microsoft.com/office/drawing/2014/main" id="{EFFDE8F6-8B30-9D42-9912-60AC3C5ED9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988" y="0"/>
            <a:ext cx="81756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4512774"/>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1477</TotalTime>
  <Words>3807</Words>
  <Application>Microsoft Macintosh PowerPoint</Application>
  <PresentationFormat>Widescreen</PresentationFormat>
  <Paragraphs>234</Paragraphs>
  <Slides>24</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Modern Love</vt:lpstr>
      <vt:lpstr>The Hand</vt:lpstr>
      <vt:lpstr>Times New Roman</vt:lpstr>
      <vt:lpstr>SketchyVTI</vt:lpstr>
      <vt:lpstr>PowerPoint Presentation</vt:lpstr>
      <vt:lpstr>  Problem Statement</vt:lpstr>
      <vt:lpstr>Data</vt:lpstr>
      <vt:lpstr>PowerPoint Presentation</vt:lpstr>
      <vt:lpstr>PowerPoint Presentation</vt:lpstr>
      <vt:lpstr>Tweets distribution on weekdays</vt:lpstr>
      <vt:lpstr>Polarity of the data</vt:lpstr>
      <vt:lpstr>Most tweeted 10 countries</vt:lpstr>
      <vt:lpstr>Number of positive,neutral and negative tweets in most tweeted 10 countries</vt:lpstr>
      <vt:lpstr>Most repetitive  hashtags </vt:lpstr>
      <vt:lpstr>Cluster 0</vt:lpstr>
      <vt:lpstr>Cluster 0</vt:lpstr>
      <vt:lpstr>Cluster 1</vt:lpstr>
      <vt:lpstr>Polarity of the Cluster 1 data</vt:lpstr>
      <vt:lpstr>PowerPoint Presentation</vt:lpstr>
      <vt:lpstr>PowerPoint Presentation</vt:lpstr>
      <vt:lpstr>PowerPoint Presentation</vt:lpstr>
      <vt:lpstr>PowerPoint Presentation</vt:lpstr>
      <vt:lpstr>Cluster 2</vt:lpstr>
      <vt:lpstr>Cluster 2</vt:lpstr>
      <vt:lpstr>Cluster 3</vt:lpstr>
      <vt:lpstr>Cluster 3</vt:lpstr>
      <vt:lpstr>Next Steps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Yaswanth Palnati</dc:creator>
  <cp:lastModifiedBy>Yaswanth Palnati</cp:lastModifiedBy>
  <cp:revision>65</cp:revision>
  <dcterms:created xsi:type="dcterms:W3CDTF">2021-08-02T18:22:20Z</dcterms:created>
  <dcterms:modified xsi:type="dcterms:W3CDTF">2021-08-04T07:03:15Z</dcterms:modified>
</cp:coreProperties>
</file>

<file path=docProps/thumbnail.jpeg>
</file>